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1.xml" ContentType="application/vnd.openxmlformats-officedocument.theme+xml"/>
  <Override PartName="/ppt/tags/tag10.xml" ContentType="application/vnd.openxmlformats-officedocument.presentationml.tags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2.xml" ContentType="application/vnd.openxmlformats-officedocument.theme+xml"/>
  <Override PartName="/ppt/tags/tag11.xml" ContentType="application/vnd.openxmlformats-officedocument.presentationml.tags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  <p:sldMasterId id="2147483757" r:id="rId5"/>
    <p:sldMasterId id="2147483777" r:id="rId6"/>
    <p:sldMasterId id="2147483804" r:id="rId7"/>
    <p:sldMasterId id="2147483831" r:id="rId8"/>
    <p:sldMasterId id="2147483851" r:id="rId9"/>
    <p:sldMasterId id="2147483871" r:id="rId10"/>
    <p:sldMasterId id="2147483891" r:id="rId11"/>
    <p:sldMasterId id="2147483920" r:id="rId12"/>
    <p:sldMasterId id="2147483947" r:id="rId13"/>
    <p:sldMasterId id="2147483967" r:id="rId14"/>
    <p:sldMasterId id="2147483993" r:id="rId15"/>
    <p:sldMasterId id="2147484020" r:id="rId16"/>
  </p:sldMasterIdLst>
  <p:notesMasterIdLst>
    <p:notesMasterId r:id="rId54"/>
  </p:notesMasterIdLst>
  <p:handoutMasterIdLst>
    <p:handoutMasterId r:id="rId55"/>
  </p:handoutMasterIdLst>
  <p:sldIdLst>
    <p:sldId id="11646" r:id="rId17"/>
    <p:sldId id="11664" r:id="rId18"/>
    <p:sldId id="2147476198" r:id="rId19"/>
    <p:sldId id="2147476122" r:id="rId20"/>
    <p:sldId id="2147476127" r:id="rId21"/>
    <p:sldId id="2147476134" r:id="rId22"/>
    <p:sldId id="2147476129" r:id="rId23"/>
    <p:sldId id="2147476178" r:id="rId24"/>
    <p:sldId id="2147476192" r:id="rId25"/>
    <p:sldId id="2146849354" r:id="rId26"/>
    <p:sldId id="11660" r:id="rId27"/>
    <p:sldId id="2146849355" r:id="rId28"/>
    <p:sldId id="2146849362" r:id="rId29"/>
    <p:sldId id="2147476124" r:id="rId30"/>
    <p:sldId id="2146849361" r:id="rId31"/>
    <p:sldId id="2147476126" r:id="rId32"/>
    <p:sldId id="2147476197" r:id="rId33"/>
    <p:sldId id="2147476196" r:id="rId34"/>
    <p:sldId id="2147476182" r:id="rId35"/>
    <p:sldId id="2147476177" r:id="rId36"/>
    <p:sldId id="11654" r:id="rId37"/>
    <p:sldId id="2147476061" r:id="rId38"/>
    <p:sldId id="2147476133" r:id="rId39"/>
    <p:sldId id="2147476174" r:id="rId40"/>
    <p:sldId id="2146849340" r:id="rId41"/>
    <p:sldId id="2147476120" r:id="rId42"/>
    <p:sldId id="2147476121" r:id="rId43"/>
    <p:sldId id="2147476190" r:id="rId44"/>
    <p:sldId id="11648" r:id="rId45"/>
    <p:sldId id="2147476193" r:id="rId46"/>
    <p:sldId id="11659" r:id="rId47"/>
    <p:sldId id="2147476194" r:id="rId48"/>
    <p:sldId id="11655" r:id="rId49"/>
    <p:sldId id="2147476195" r:id="rId50"/>
    <p:sldId id="2147476123" r:id="rId51"/>
    <p:sldId id="2147476128" r:id="rId52"/>
    <p:sldId id="11656" r:id="rId53"/>
  </p:sldIdLst>
  <p:sldSz cx="9144000" cy="5143500" type="screen16x9"/>
  <p:notesSz cx="6797675" cy="9928225"/>
  <p:custDataLst>
    <p:tags r:id="rId5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5" userDrawn="1">
          <p15:clr>
            <a:srgbClr val="A4A3A4"/>
          </p15:clr>
        </p15:guide>
        <p15:guide id="4" orient="horz" pos="940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2618" userDrawn="1">
          <p15:clr>
            <a:srgbClr val="A4A3A4"/>
          </p15:clr>
        </p15:guide>
        <p15:guide id="8" orient="horz" pos="2527" userDrawn="1">
          <p15:clr>
            <a:srgbClr val="A4A3A4"/>
          </p15:clr>
        </p15:guide>
        <p15:guide id="9" orient="horz" pos="2459" userDrawn="1">
          <p15:clr>
            <a:srgbClr val="A4A3A4"/>
          </p15:clr>
        </p15:guide>
        <p15:guide id="10" orient="horz" pos="2278" userDrawn="1">
          <p15:clr>
            <a:srgbClr val="A4A3A4"/>
          </p15:clr>
        </p15:guide>
        <p15:guide id="11" orient="horz" pos="2164" userDrawn="1">
          <p15:clr>
            <a:srgbClr val="A4A3A4"/>
          </p15:clr>
        </p15:guide>
        <p15:guide id="12" orient="horz" pos="2028" userDrawn="1">
          <p15:clr>
            <a:srgbClr val="A4A3A4"/>
          </p15:clr>
        </p15:guide>
        <p15:guide id="13" orient="horz" pos="1892" userDrawn="1">
          <p15:clr>
            <a:srgbClr val="A4A3A4"/>
          </p15:clr>
        </p15:guide>
        <p15:guide id="14" orient="horz" pos="2595" userDrawn="1">
          <p15:clr>
            <a:srgbClr val="A4A3A4"/>
          </p15:clr>
        </p15:guide>
        <p15:guide id="15" orient="horz" pos="2845" userDrawn="1">
          <p15:clr>
            <a:srgbClr val="A4A3A4"/>
          </p15:clr>
        </p15:guide>
        <p15:guide id="16" orient="horz" pos="1484" userDrawn="1">
          <p15:clr>
            <a:srgbClr val="A4A3A4"/>
          </p15:clr>
        </p15:guide>
        <p15:guide id="17" orient="horz" pos="1348" userDrawn="1">
          <p15:clr>
            <a:srgbClr val="A4A3A4"/>
          </p15:clr>
        </p15:guide>
        <p15:guide id="18" orient="horz" pos="1212" userDrawn="1">
          <p15:clr>
            <a:srgbClr val="A4A3A4"/>
          </p15:clr>
        </p15:guide>
        <p15:guide id="19" orient="horz" pos="1076" userDrawn="1">
          <p15:clr>
            <a:srgbClr val="A4A3A4"/>
          </p15:clr>
        </p15:guide>
        <p15:guide id="20" orient="horz" pos="872" userDrawn="1">
          <p15:clr>
            <a:srgbClr val="A4A3A4"/>
          </p15:clr>
        </p15:guide>
        <p15:guide id="21" orient="horz" pos="667" userDrawn="1">
          <p15:clr>
            <a:srgbClr val="A4A3A4"/>
          </p15:clr>
        </p15:guide>
        <p15:guide id="22" orient="horz" pos="531" userDrawn="1">
          <p15:clr>
            <a:srgbClr val="A4A3A4"/>
          </p15:clr>
        </p15:guide>
        <p15:guide id="23" orient="horz" pos="259" userDrawn="1">
          <p15:clr>
            <a:srgbClr val="A4A3A4"/>
          </p15:clr>
        </p15:guide>
        <p15:guide id="2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er Lorenz AXM MKP" initials="lorekell" lastIdx="14" clrIdx="0"/>
  <p:cmAuthor id="1" name="Schoch Nadine MKS-I" initials="SNM" lastIdx="4" clrIdx="1">
    <p:extLst>
      <p:ext uri="{19B8F6BF-5375-455C-9EA6-DF929625EA0E}">
        <p15:presenceInfo xmlns:p15="http://schemas.microsoft.com/office/powerpoint/2012/main" userId="S-1-5-21-2050316433-4167159715-3137120364-11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5F5F5"/>
    <a:srgbClr val="BCCF02"/>
    <a:srgbClr val="699C25"/>
    <a:srgbClr val="4D8B30"/>
    <a:srgbClr val="DE3F1A"/>
    <a:srgbClr val="00ACF5"/>
    <a:srgbClr val="FDC300"/>
    <a:srgbClr val="9F358B"/>
    <a:srgbClr val="901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E23642-7103-4042-A21E-55553D94255B}" v="26" dt="2024-10-23T17:03:47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13" y="54"/>
      </p:cViewPr>
      <p:guideLst>
        <p:guide orient="horz" pos="395"/>
        <p:guide orient="horz" pos="940"/>
        <p:guide orient="horz" pos="2981"/>
        <p:guide orient="horz" pos="2618"/>
        <p:guide orient="horz" pos="2527"/>
        <p:guide orient="horz" pos="2459"/>
        <p:guide orient="horz" pos="2278"/>
        <p:guide orient="horz" pos="2164"/>
        <p:guide orient="horz" pos="2028"/>
        <p:guide orient="horz" pos="1892"/>
        <p:guide orient="horz" pos="2595"/>
        <p:guide orient="horz" pos="2845"/>
        <p:guide orient="horz" pos="1484"/>
        <p:guide orient="horz" pos="1348"/>
        <p:guide orient="horz" pos="1212"/>
        <p:guide orient="horz" pos="1076"/>
        <p:guide orient="horz" pos="872"/>
        <p:guide orient="horz" pos="667"/>
        <p:guide orient="horz" pos="531"/>
        <p:guide orient="horz" pos="25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ags" Target="tags/tag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viewProps" Target="view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SCHA\AppData\Local\Microsoft\Windows\INetCache\Content.Outlook\6HR8IQ4Y\20241021_090233_data_spot_hour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Tabelle1!$A$1</c:f>
              <c:strCache>
                <c:ptCount val="1"/>
                <c:pt idx="0">
                  <c:v>Energie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Tabelle1!$B$1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C-4E23-AA11-97D3EC001BB5}"/>
            </c:ext>
          </c:extLst>
        </c:ser>
        <c:ser>
          <c:idx val="1"/>
          <c:order val="1"/>
          <c:tx>
            <c:strRef>
              <c:f>Tabelle1!$A$2</c:f>
              <c:strCache>
                <c:ptCount val="1"/>
                <c:pt idx="0">
                  <c:v>Netz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</c:f>
              <c:numCache>
                <c:formatCode>General</c:formatCode>
                <c:ptCount val="1"/>
                <c:pt idx="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C-4E23-AA11-97D3EC001BB5}"/>
            </c:ext>
          </c:extLst>
        </c:ser>
        <c:ser>
          <c:idx val="2"/>
          <c:order val="2"/>
          <c:tx>
            <c:strRef>
              <c:f>Tabelle1!$A$3</c:f>
              <c:strCache>
                <c:ptCount val="1"/>
                <c:pt idx="0">
                  <c:v>Swissgrid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Tabelle1!$B$3</c:f>
              <c:numCache>
                <c:formatCode>General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2C-4E23-AA11-97D3EC001BB5}"/>
            </c:ext>
          </c:extLst>
        </c:ser>
        <c:ser>
          <c:idx val="3"/>
          <c:order val="3"/>
          <c:tx>
            <c:strRef>
              <c:f>Tabelle1!$A$4</c:f>
              <c:strCache>
                <c:ptCount val="1"/>
                <c:pt idx="0">
                  <c:v>Winterreserve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Tabelle1!$B$4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2C-4E23-AA11-97D3EC001BB5}"/>
            </c:ext>
          </c:extLst>
        </c:ser>
        <c:ser>
          <c:idx val="4"/>
          <c:order val="4"/>
          <c:tx>
            <c:strRef>
              <c:f>Tabelle1!$A$5</c:f>
              <c:strCache>
                <c:ptCount val="1"/>
                <c:pt idx="0">
                  <c:v>Förderabgabe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Tabelle1!$B$5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2C-4E23-AA11-97D3EC001BB5}"/>
            </c:ext>
          </c:extLst>
        </c:ser>
        <c:ser>
          <c:idx val="5"/>
          <c:order val="5"/>
          <c:tx>
            <c:strRef>
              <c:f>Tabelle1!$A$6</c:f>
              <c:strCache>
                <c:ptCount val="1"/>
                <c:pt idx="0">
                  <c:v>Konzessionsabgabe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E1B-4A43-ADC3-D17294449B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Tabelle1!$B$6</c:f>
              <c:numCache>
                <c:formatCode>General</c:formatCode>
                <c:ptCount val="1"/>
                <c:pt idx="0">
                  <c:v>1.1399999999999999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2C-4E23-AA11-97D3EC001B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7582272"/>
        <c:axId val="777572912"/>
      </c:barChart>
      <c:catAx>
        <c:axId val="777582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7572912"/>
        <c:crosses val="autoZero"/>
        <c:auto val="1"/>
        <c:lblAlgn val="ctr"/>
        <c:lblOffset val="100"/>
        <c:noMultiLvlLbl val="0"/>
      </c:catAx>
      <c:valAx>
        <c:axId val="77757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75822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Tabelle1!$A$1:$A$24</c:f>
              <c:numCache>
                <c:formatCode>hh/mm" h";@</c:formatCode>
                <c:ptCount val="24"/>
                <c:pt idx="0">
                  <c:v>45585</c:v>
                </c:pt>
                <c:pt idx="1">
                  <c:v>45585.041666666664</c:v>
                </c:pt>
                <c:pt idx="2">
                  <c:v>45585.083333333336</c:v>
                </c:pt>
                <c:pt idx="3">
                  <c:v>45585.125</c:v>
                </c:pt>
                <c:pt idx="4">
                  <c:v>45585.166666666664</c:v>
                </c:pt>
                <c:pt idx="5">
                  <c:v>45585.208333333336</c:v>
                </c:pt>
                <c:pt idx="6">
                  <c:v>45585.25</c:v>
                </c:pt>
                <c:pt idx="7">
                  <c:v>45585.291666666664</c:v>
                </c:pt>
                <c:pt idx="8">
                  <c:v>45585.333333333336</c:v>
                </c:pt>
                <c:pt idx="9">
                  <c:v>45585.375</c:v>
                </c:pt>
                <c:pt idx="10">
                  <c:v>45585.416666666664</c:v>
                </c:pt>
                <c:pt idx="11">
                  <c:v>45585.458333333336</c:v>
                </c:pt>
                <c:pt idx="12">
                  <c:v>45585.5</c:v>
                </c:pt>
                <c:pt idx="13">
                  <c:v>45585.541666666664</c:v>
                </c:pt>
                <c:pt idx="14">
                  <c:v>45585.583333333336</c:v>
                </c:pt>
                <c:pt idx="15">
                  <c:v>45585.625</c:v>
                </c:pt>
                <c:pt idx="16">
                  <c:v>45585.666666666664</c:v>
                </c:pt>
                <c:pt idx="17">
                  <c:v>45585.708333333336</c:v>
                </c:pt>
                <c:pt idx="18">
                  <c:v>45585.75</c:v>
                </c:pt>
                <c:pt idx="19">
                  <c:v>45585.791666666664</c:v>
                </c:pt>
                <c:pt idx="20">
                  <c:v>45585.833333333336</c:v>
                </c:pt>
                <c:pt idx="21">
                  <c:v>45585.875</c:v>
                </c:pt>
                <c:pt idx="22">
                  <c:v>45585.916666666664</c:v>
                </c:pt>
                <c:pt idx="23">
                  <c:v>45585.958333333336</c:v>
                </c:pt>
              </c:numCache>
            </c:numRef>
          </c:cat>
          <c:val>
            <c:numRef>
              <c:f>Tabelle1!$B$1:$B$24</c:f>
              <c:numCache>
                <c:formatCode>General</c:formatCode>
                <c:ptCount val="24"/>
                <c:pt idx="0">
                  <c:v>60.43</c:v>
                </c:pt>
                <c:pt idx="1">
                  <c:v>50.08</c:v>
                </c:pt>
                <c:pt idx="2">
                  <c:v>42.36</c:v>
                </c:pt>
                <c:pt idx="3">
                  <c:v>40.619999999999997</c:v>
                </c:pt>
                <c:pt idx="4">
                  <c:v>40.619999999999997</c:v>
                </c:pt>
                <c:pt idx="5">
                  <c:v>42.78</c:v>
                </c:pt>
                <c:pt idx="6">
                  <c:v>50.41</c:v>
                </c:pt>
                <c:pt idx="7">
                  <c:v>61.87</c:v>
                </c:pt>
                <c:pt idx="8">
                  <c:v>63.07</c:v>
                </c:pt>
                <c:pt idx="9">
                  <c:v>36.68</c:v>
                </c:pt>
                <c:pt idx="10">
                  <c:v>17.87</c:v>
                </c:pt>
                <c:pt idx="11">
                  <c:v>3.35</c:v>
                </c:pt>
                <c:pt idx="12">
                  <c:v>0.64</c:v>
                </c:pt>
                <c:pt idx="13">
                  <c:v>-2.87</c:v>
                </c:pt>
                <c:pt idx="14">
                  <c:v>-3.36</c:v>
                </c:pt>
                <c:pt idx="15">
                  <c:v>-0.05</c:v>
                </c:pt>
                <c:pt idx="16">
                  <c:v>14.37</c:v>
                </c:pt>
                <c:pt idx="17">
                  <c:v>64.489999999999995</c:v>
                </c:pt>
                <c:pt idx="18">
                  <c:v>74.489999999999995</c:v>
                </c:pt>
                <c:pt idx="19">
                  <c:v>67.010000000000005</c:v>
                </c:pt>
                <c:pt idx="20">
                  <c:v>56.88</c:v>
                </c:pt>
                <c:pt idx="21">
                  <c:v>48</c:v>
                </c:pt>
                <c:pt idx="22">
                  <c:v>16.690000000000001</c:v>
                </c:pt>
                <c:pt idx="23">
                  <c:v>6.13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2A-47A6-9096-DE875CA6E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2940847"/>
        <c:axId val="1932941327"/>
      </c:lineChart>
      <c:catAx>
        <c:axId val="1932940847"/>
        <c:scaling>
          <c:orientation val="minMax"/>
        </c:scaling>
        <c:delete val="1"/>
        <c:axPos val="b"/>
        <c:numFmt formatCode="hh/mm&quot; h&quot;;@" sourceLinked="1"/>
        <c:majorTickMark val="out"/>
        <c:minorTickMark val="none"/>
        <c:tickLblPos val="nextTo"/>
        <c:crossAx val="1932941327"/>
        <c:crosses val="autoZero"/>
        <c:auto val="1"/>
        <c:lblAlgn val="ctr"/>
        <c:lblOffset val="100"/>
        <c:noMultiLvlLbl val="0"/>
      </c:catAx>
      <c:valAx>
        <c:axId val="193294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2940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9B3F-C084-497F-8C66-E2E16B4D30CC}" type="datetimeFigureOut">
              <a:rPr lang="de-CH"/>
              <a:pPr/>
              <a:t>24.10.2024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8061-6B71-48E4-BA4B-259CF3D47207}" type="slidenum">
              <a:rPr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323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9T21:47:57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9T21:48:01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24575,'3262'0'0,"-3259"0"-45,1 0-1,0 0 1,-1 0-1,2 1 1,-2 0-1,0-1 1,1 1-1,0 0 1,0 2-1,-1-2 1,0 1-1,1-1 1,-1 1-1,0 1 1,-1-1-1,2 0 1,-1 0-1,-1 2 1,0-2-1,2 1 1,-2-1-1,0 2 1,0-1-1,1 0 0,-2 1 1,1-1-1,-1 0 1,0 1-1,3 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9T21:48:06.0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1040 592 24575,'1'-5'0,"2"1"0,-2-1 0,1 1 0,-1 0 0,1-1 0,1 1 0,0-1 0,-1 2 0,0-2 0,7-5 0,-2 3 0,4-10 0,0 1 0,-2-1 0,0 0 0,7-21 0,20-76 0,-30 87 0,-3 2 0,-1-2 0,-1 1 0,-3-46 0,0 10 0,2 59 0,0-1 0,0 0 0,0 1 0,-1-2 0,1 2 0,-1 0 0,-1-1 0,1 0 0,-1-3 0,1 5 0,0 1 0,-1-1 0,1 1 0,-1-2 0,1 2 0,-1 0 0,1-1 0,-1 1 0,1 0 0,-2 0 0,1 0 0,1-1 0,-1 1 0,0 1 0,-1-1 0,2 0 0,-5 0 0,-11-2 0,-1-1 0,0 2 0,1 1 0,-34 2 0,-74 14 0,-12-1 0,-189-13 0,152-2 0,155 2 0,0 0 0,-28 8 0,24-4 0,-26 1 0,44-6 0,-1 0 0,0 1 0,0 0 0,1 1 0,-1-1 0,1 0 0,0 1 0,-10 5 0,12-5 0,1-1 0,0 1 0,0 0 0,-1-1 0,1 2 0,0-1 0,0 0 0,1 0 0,-2 2 0,2-2 0,0 0 0,0 1 0,-1 0 0,1 0 0,1-1 0,-1 2 0,0-2 0,-1 7 0,0 13 0,1 1 0,0-1 0,2 2 0,4 22 0,-5-41 0,1-2 0,0 2 0,-1-2 0,1 0 0,1 2 0,-1-2 0,0 0 0,2 1 0,-1-1 0,-1 0 0,1 1 0,0-1 0,2 0 0,-2 1 0,0-2 0,1 1 0,1-1 0,-2 1 0,1-1 0,6 3 0,5 2 0,-2-2 0,1 0 0,-1 0 0,23 2 0,4 3 0,-12-2 0,1-2 0,1-1 0,44 2 0,88-7 0,-66-2 0,20 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9T21:48:06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0 24575,'-5'3'0,"-7"11"0,-7 5 0,-3 3 0,-2-2 0,3 0 0,1-4 0,4-1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9A1C4B74-E66F-4EB8-A983-97C2415680E1}" type="datetimeFigureOut">
              <a:rPr lang="de-DE" smtClean="0"/>
              <a:pPr/>
              <a:t>24.10.2024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E51DD3B8-B015-4DDD-860D-90BFE2D279F0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3505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1950" indent="-180975" algn="l" defTabSz="914400" rtl="0" eaLnBrk="1" latinLnBrk="0" hangingPunct="1">
      <a:buFont typeface="Arial" pitchFamily="34" charset="0"/>
      <a:buChar char="–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42925" indent="-18097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4375" indent="-171450" algn="l" defTabSz="914400" rtl="0" eaLnBrk="1" latinLnBrk="0" hangingPunct="1">
      <a:buFont typeface="Arial" pitchFamily="34" charset="0"/>
      <a:buChar char="–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5350" indent="-18097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DD3B8-B015-4DDD-860D-90BFE2D279F0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1742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3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1100" kern="100">
                <a:effectLst/>
                <a:highlight>
                  <a:srgbClr val="FFFF00"/>
                </a:highlight>
                <a:latin typeface="Gotham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VNBs machen Energiewende erst möglich! Stehen vor grossen Herausforderungen</a:t>
            </a:r>
            <a:r>
              <a:rPr lang="de-CH" sz="1100" kern="100">
                <a:effectLst/>
                <a:latin typeface="Gotham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und werden fälschlicherweise manchmal als Verhinderer hingestellt. </a:t>
            </a:r>
            <a:endParaRPr lang="de-CH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209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6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62091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CH" sz="6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53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Die Kosten tragen alle</a:t>
            </a:r>
          </a:p>
          <a:p>
            <a:r>
              <a:rPr lang="de-CH"/>
              <a:t>Unser Ziel: Nicht notwendigen Netzausbau vermeiden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/>
              <a:t>Nebenbemerkung zur Relativierung: Eine PV Anlage baut in der Regel, wer Eigentümer ist. In der Schweiz ist rund ein Drittel Wohneigentümer, die anderen sind Mieter.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9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/>
              <a:t>Zusätzliche Herausforderungen warten in der Projektierung und Realisierung.</a:t>
            </a:r>
          </a:p>
          <a:p>
            <a:r>
              <a:rPr lang="de-CH"/>
              <a:t>Beispiel: Trafostationsstandort gesucht!</a:t>
            </a:r>
          </a:p>
          <a:p>
            <a:pPr lvl="1"/>
            <a:r>
              <a:rPr lang="de-CH"/>
              <a:t>Innerhalb BZ: Raum ist wertvoll, Bedürfnisse von vielen, die Schnittmenge wenn überhaupt vorhanden ist klein</a:t>
            </a:r>
          </a:p>
          <a:p>
            <a:pPr lvl="1"/>
            <a:r>
              <a:rPr lang="de-CH"/>
              <a:t>Ausserhalb BZ: Restriktive Anwendung Raumplanungsgesetz führt zu überproportional grossem Projektierungsaufwand. </a:t>
            </a:r>
          </a:p>
          <a:p>
            <a:pPr marL="0" indent="0">
              <a:buNone/>
            </a:pPr>
            <a:r>
              <a:rPr lang="de-CH"/>
              <a:t>Mengengerüst:</a:t>
            </a:r>
          </a:p>
          <a:p>
            <a:r>
              <a:rPr lang="de-DE" sz="1100" b="0" i="0" kern="1200" baseline="0">
                <a:latin typeface="Gotham Office" panose="02000000000000000000" pitchFamily="2" charset="0"/>
                <a:ea typeface="+mn-ea"/>
                <a:cs typeface="Arial" pitchFamily="34" charset="0"/>
              </a:rPr>
              <a:t>1. Januar 2023 bis 31. Juli 2024:</a:t>
            </a:r>
          </a:p>
          <a:p>
            <a:pPr marL="544513" lvl="1" indent="-354013">
              <a:buFont typeface="Wingdings" panose="05000000000000000000" pitchFamily="2" charset="2"/>
              <a:buChar char="è"/>
              <a:tabLst>
                <a:tab pos="354013" algn="l"/>
              </a:tabLst>
            </a:pPr>
            <a:r>
              <a:rPr lang="de-DE" sz="1100" b="1"/>
              <a:t>769 Anschlussverstärkungen</a:t>
            </a:r>
          </a:p>
          <a:p>
            <a:pPr marL="544513" lvl="1" indent="-354013">
              <a:buFont typeface="Wingdings" panose="05000000000000000000" pitchFamily="2" charset="2"/>
              <a:buChar char="è"/>
              <a:tabLst>
                <a:tab pos="354013" algn="l"/>
              </a:tabLst>
            </a:pPr>
            <a:r>
              <a:rPr lang="de-DE" sz="1100" b="1" i="0" kern="1200" baseline="0">
                <a:latin typeface="Gotham Office" panose="02000000000000000000" pitchFamily="2" charset="0"/>
                <a:ea typeface="+mn-ea"/>
                <a:cs typeface="Arial" pitchFamily="34" charset="0"/>
              </a:rPr>
              <a:t>405 Netzverstärkungen</a:t>
            </a:r>
          </a:p>
          <a:p>
            <a:pPr marL="544513" lvl="1" indent="-354013">
              <a:buFont typeface="Wingdings" panose="05000000000000000000" pitchFamily="2" charset="2"/>
              <a:buChar char="è"/>
              <a:tabLst>
                <a:tab pos="354013" algn="l"/>
              </a:tabLst>
            </a:pPr>
            <a:r>
              <a:rPr lang="de-DE" sz="1100" b="1"/>
              <a:t>236 neue Trafostationen</a:t>
            </a:r>
            <a:endParaRPr lang="de-DE" sz="1100" b="1" i="0" kern="1200" baseline="0">
              <a:latin typeface="Gotham Office" panose="02000000000000000000" pitchFamily="2" charset="0"/>
              <a:ea typeface="+mn-ea"/>
              <a:cs typeface="Arial" pitchFamily="34" charset="0"/>
            </a:endParaRPr>
          </a:p>
          <a:p>
            <a:pPr lvl="1"/>
            <a:endParaRPr lang="de-CH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9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CH" sz="1100" b="0" i="0" u="none" strike="noStrike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Netzanschlussrechner als Onlinetool zur Verfügung gestellt.</a:t>
            </a:r>
            <a:r>
              <a:rPr lang="en-US" sz="1100" b="0" i="0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CH" sz="1100" b="0" i="0" u="none" strike="noStrike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Installateure, Planer, Solarteure können seit 22.8.23 maximale Einspeiseleistung am Objekt online abfragen.</a:t>
            </a:r>
            <a:r>
              <a:rPr lang="en-US" sz="1100" b="0" i="0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CH" sz="1100" b="0" i="0" u="none" strike="noStrike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Stellenaufbau in der Projektierung.</a:t>
            </a:r>
            <a:r>
              <a:rPr lang="en-US" sz="1100" b="0" i="0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CH" sz="1100" b="0" i="0" u="none" strike="noStrike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Sonderschichten für die Bearbeitung der Anschlussgesuche.</a:t>
            </a:r>
            <a:r>
              <a:rPr lang="en-US" sz="1100" b="0" i="0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CH" sz="1100" b="0" i="0" u="none" strike="noStrike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Externe Dienstleister für Netzberechnung und Projektierung.</a:t>
            </a:r>
            <a:r>
              <a:rPr lang="en-US" sz="1100" b="0" i="0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CH" sz="1100" b="0" i="0" u="none" strike="noStrike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9 Informationsveranstaltungen für Elektroinstallateure und Planer durchgeführt.</a:t>
            </a:r>
            <a:r>
              <a:rPr lang="en-US" sz="1100" b="0" i="0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CH" sz="1100" b="0" i="0" u="none" strike="noStrike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Mit HSLU Szenarien Entwicklung Anschlussgesuche bis 2040 untersucht.</a:t>
            </a:r>
            <a:r>
              <a:rPr lang="en-US" sz="1100" b="0" i="0">
                <a:solidFill>
                  <a:srgbClr val="000000"/>
                </a:solidFill>
                <a:effectLst/>
                <a:latin typeface="Gotham Office" panose="02000000000000000000" pitchFamily="2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6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/>
              <a:t>CKW hat den Anspruch, dass die Implementation der </a:t>
            </a:r>
            <a:r>
              <a:rPr lang="de-CH" err="1"/>
              <a:t>vZEV</a:t>
            </a:r>
            <a:r>
              <a:rPr lang="de-CH"/>
              <a:t>/LEG Funktionen den Bedürfnissen und Anforderungen der Zielgruppen entspricht und somit eine hohe Akzeptanz erzeugt. Zudem soll das Resultat innovative Eigenschaften besitzen, die es der Zielgruppe ermöglicht effizient und selbständig </a:t>
            </a:r>
            <a:r>
              <a:rPr lang="de-CH" err="1"/>
              <a:t>vZEV</a:t>
            </a:r>
            <a:r>
              <a:rPr lang="de-CH"/>
              <a:t>/LEG zu registrieren. 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80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08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2530 Trafostationen</a:t>
            </a:r>
          </a:p>
          <a:p>
            <a:r>
              <a:rPr lang="de-CH"/>
              <a:t>Bsp. Horw: ca. 80 TS, Emmen 150 TS, Beromünster 15 TS</a:t>
            </a:r>
          </a:p>
          <a:p>
            <a:endParaRPr lang="de-CH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8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DD3B8-B015-4DDD-860D-90BFE2D279F0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388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209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6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62091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6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6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209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6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62091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6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3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CH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An einer LEG können sich </a:t>
            </a:r>
            <a:r>
              <a:rPr lang="de-CH" sz="1800" b="0" i="0" u="none" strike="noStrike" baseline="0" err="1">
                <a:solidFill>
                  <a:srgbClr val="000000"/>
                </a:solidFill>
                <a:latin typeface="Arial" panose="020B0604020202020204" pitchFamily="34" charset="0"/>
              </a:rPr>
              <a:t>Prosumer</a:t>
            </a:r>
            <a:r>
              <a:rPr lang="de-CH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, Speicherbetreiber, «normale» Endverbraucher und Erzeuger beteiligen </a:t>
            </a:r>
          </a:p>
          <a:p>
            <a:r>
              <a:rPr lang="de-CH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Die Teilnahme an mehrere LEG ist ausgeschlossen.</a:t>
            </a:r>
            <a:endParaRPr lang="de-CH"/>
          </a:p>
          <a:p>
            <a:r>
              <a:rPr lang="de-CH"/>
              <a:t>Kein Pooling für Marktzugang, aber:</a:t>
            </a:r>
          </a:p>
          <a:p>
            <a:pPr lvl="1"/>
            <a:r>
              <a:rPr lang="de-CH"/>
              <a:t>Teilnahme marktberechtigter Kunden in einer LEG sind erlaubt.</a:t>
            </a:r>
          </a:p>
          <a:p>
            <a:pPr lvl="1"/>
            <a:r>
              <a:rPr lang="de-CH"/>
              <a:t>Teilnahme nicht marktberechtigter Endkunden darf die Teilnahme an einer LEG nicht zur Umgebung der Grundversorgung missbraucht werden. Reststrombezug der nicht marktberechtigter Endkunden alleine vom Grundversorger.</a:t>
            </a:r>
          </a:p>
          <a:p>
            <a:pPr lvl="0"/>
            <a:r>
              <a:rPr lang="de-CH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Eine LEG kann den Preis der intern erzeugten Elektrizität frei bestimmen. Sie kann auch für die Ver-rechnung der Netzentgelte eigene Regelungen treffen. </a:t>
            </a:r>
          </a:p>
          <a:p>
            <a:pPr lvl="0"/>
            <a:endParaRPr lang="de-CH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sz="1800">
                <a:effectLst/>
                <a:latin typeface="Segoe UI" panose="020B0502040204020203" pitchFamily="34" charset="0"/>
              </a:rPr>
              <a:t>Betrifft nur Nutzung. Siehe nächste Folie. Teilnehmende müssen alle auf einer Netzebene sein.</a:t>
            </a:r>
            <a:br>
              <a:rPr lang="de-CH" sz="1800">
                <a:effectLst/>
                <a:latin typeface="Segoe UI" panose="020B0502040204020203" pitchFamily="34" charset="0"/>
              </a:rPr>
            </a:br>
            <a:r>
              <a:rPr lang="de-CH" sz="1800">
                <a:effectLst/>
                <a:latin typeface="Segoe UI" panose="020B0502040204020203" pitchFamily="34" charset="0"/>
              </a:rPr>
              <a:t>(Pech oder Glück aufgrund der Trafokreise)</a:t>
            </a:r>
            <a:endParaRPr lang="de-CH" sz="1800">
              <a:effectLst/>
              <a:latin typeface="Arial" panose="020B0604020202020204" pitchFamily="34" charset="0"/>
            </a:endParaRPr>
          </a:p>
          <a:p>
            <a:pPr lvl="0"/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7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7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8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32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DD3B8-B015-4DDD-860D-90BFE2D279F0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4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0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2"/>
            <a:ext cx="7329022" cy="728849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274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0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4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2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F039FC52-66EC-47F6-9CDF-9F3287FD89A3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1649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1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5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3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975CF0F-FAAD-44E3-9B7A-C98F7169B6FC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1298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3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22081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30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C7042F0A-3EEB-4749-A4DE-C90BBB318C44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0533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70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01998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1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1" y="1929715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6C9AB6A9-2301-4EDA-BA77-6719D0286521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9886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90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4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55EBD14F-AA90-4606-8F6E-B35DE6817C44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324093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3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CA0ACB9-2AAF-4A3D-A64F-2D8A84573655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670319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6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1" y="1934450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A70A34D-AEC0-47B3-ACA9-468A4923ED9A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0893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2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68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extfeld 5"/>
          <p:cNvSpPr txBox="1"/>
          <p:nvPr/>
        </p:nvSpPr>
        <p:spPr>
          <a:xfrm>
            <a:off x="431801" y="1955505"/>
            <a:ext cx="8280400" cy="794080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6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9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2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40519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1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3"/>
            <a:ext cx="7329022" cy="797917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9388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9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4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1">
              <a:defRPr>
                <a:latin typeface="Gotham Office" panose="02000000000000000000" pitchFamily="2" charset="0"/>
              </a:defRPr>
            </a:lvl3pPr>
            <a:lvl4pPr marL="180971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6DEEFDE9-E4F5-44CB-B520-66F12687BDF7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0718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8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534593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85D40D24-45DD-44D7-A68C-EADDD1D4EBC0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7947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398EA99-523C-4911-BC49-3FC9BAB591EB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7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1603605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6866883-4C5F-4AEE-BC1F-916942AC21A8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0621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2" y="200388"/>
            <a:ext cx="7378947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E15C57C-8424-469A-82C9-0F93362B7ED3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8549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7F37EC9-6264-4925-A910-71089F900941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1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5990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BF2D986-9ECE-4ECD-9C5A-3602C96DB4A6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20658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3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5995" indent="-215995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C67FA956-84B4-4E4E-806D-A088A7AA1B43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1287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1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5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3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FF7FA7A-C6DD-4088-80A5-830DA9CB5E9F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04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29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0EEAB2AB-22AC-4AE1-A9C8-E841313BB8D5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6068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3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60401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30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F719ED9-1DC5-47DA-9578-1E43C9DBEC14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828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70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11674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1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1" y="1929715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CB231B8-D82F-49B2-8C1E-FE389CCAFD89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562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90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4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FF0824E2-EE3E-4F13-9EE9-99460D8C97A1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300076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3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0DE60DCD-CC15-4B24-8BC0-4849969049F1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3858033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6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1" y="1934450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739214A-60BB-42BA-AE9B-E73181CEB08E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0994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2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105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extfeld 5"/>
          <p:cNvSpPr txBox="1"/>
          <p:nvPr/>
        </p:nvSpPr>
        <p:spPr>
          <a:xfrm>
            <a:off x="431801" y="1955505"/>
            <a:ext cx="8280400" cy="794080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6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01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1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3"/>
            <a:ext cx="7329022" cy="797917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495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69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00593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9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4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1">
              <a:defRPr>
                <a:latin typeface="Gotham Office" panose="02000000000000000000" pitchFamily="2" charset="0"/>
              </a:defRPr>
            </a:lvl3pPr>
            <a:lvl4pPr marL="180971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0BD93D2-0989-40FC-B268-72489CF64994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192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8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534593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2EAC08AC-1A22-4368-A9E8-A0BBBC3DF620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9246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8DFCC93F-D8E8-47F3-8653-C72FC18F7A2A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7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56891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B34BEAB-C02D-4EC3-B8C7-ACBDC45159D2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0809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2" y="200388"/>
            <a:ext cx="7378947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7AC2814-DA66-4384-B2DD-22271E1FD604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1206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C719E596-BBFF-45EF-BBC8-910A7DDBC8E5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1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0417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F38D1DB-10E2-478F-9030-02D63E9E6F73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91246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3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5995" indent="-215995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4837AE2-E1B5-4452-91EE-A1F5DA1BEFC2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7369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1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5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3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868B8FF5-02E0-49E0-A5BA-8F746911ED41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8363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3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769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0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0" y="1929714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7144D5DE-BF61-41FD-AAEB-3436E1D37954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3312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30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ACAB101D-B837-4B64-A48F-58C020AA0E6C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2948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70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32634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1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1" y="1929715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66EBA81F-E751-4F1E-AAB1-A16E31BE955F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0942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90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4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24F10FC2-96BA-4848-9C39-E996A24FFB9B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2553757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3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B202F5A-E781-4748-89CB-8D82BCA3360E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103707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6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1" y="1934450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7FC14AD-CA07-4081-91A2-BE12B74C881A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3550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2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775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extfeld 5"/>
          <p:cNvSpPr txBox="1"/>
          <p:nvPr/>
        </p:nvSpPr>
        <p:spPr>
          <a:xfrm>
            <a:off x="431801" y="1955505"/>
            <a:ext cx="8280400" cy="794080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6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4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1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3"/>
            <a:ext cx="7329022" cy="797917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8279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9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4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1">
              <a:defRPr>
                <a:latin typeface="Gotham Office" panose="02000000000000000000" pitchFamily="2" charset="0"/>
              </a:defRPr>
            </a:lvl3pPr>
            <a:lvl4pPr marL="180971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2D3FE0AC-2243-4A82-BB63-56EEE527ED60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8304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89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3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C75B1AE-6C09-4A9D-8475-A7D7B8DA7621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1361926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 userDrawn="1">
          <p15:clr>
            <a:srgbClr val="FBAE40"/>
          </p15:clr>
        </p15:guide>
        <p15:guide id="2" pos="4014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8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534593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89A1EE40-7094-4647-BACC-1DA51A83C46A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4467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088769EF-8E07-4A74-8FC7-013D8831C5ED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7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4039311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702F7E2-65F1-4BC7-9A82-9ACC1B6E5178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9929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2" y="200388"/>
            <a:ext cx="7378947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20C07EF0-5808-4A8C-9D67-65D0ED07BDDE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3802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F9F89655-2D39-44BB-8BF9-3C9729EACF0A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1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3782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AA7E8FC8-ACDE-4059-8D85-4397407EF4DE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40611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3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5995" indent="-215995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1DD5C5B-194D-44EC-9D83-A7223BB65E48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3183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1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5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3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C26490D-B9EF-461F-83D0-1C1A33247D71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2316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3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3945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30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39F5D1E-8F62-4110-89C4-B17D507E55B1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0322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2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CD67410D-4B3F-4581-AEBF-72E6F4B8E902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2779717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70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25149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1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1" y="1929715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3999734-6CC6-489B-9978-DBF3154AC0E4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0141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90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4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1F3ED7E-CE57-4AB4-979F-0DA94B29C8D0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3679154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3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C32A958-A287-4441-933A-48BE5E1162AA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4156029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6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1" y="1934450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768DE54-D79D-4991-9E3D-1CAD9CDB1D46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1294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2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428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extfeld 5"/>
          <p:cNvSpPr txBox="1"/>
          <p:nvPr/>
        </p:nvSpPr>
        <p:spPr>
          <a:xfrm>
            <a:off x="431801" y="1955505"/>
            <a:ext cx="8280400" cy="794080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6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15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1" y="159482"/>
            <a:ext cx="8280400" cy="139808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Hier steht eine aussagekräftige Headline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, die maximal über zwei Zeilen läuft.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455626"/>
            <a:ext cx="8280400" cy="28083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baseline="0"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>
                <a:latin typeface="Gotham Office" panose="02000000000000000000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</p:spTree>
    <p:extLst>
      <p:ext uri="{BB962C8B-B14F-4D97-AF65-F5344CB8AC3E}">
        <p14:creationId xmlns:p14="http://schemas.microsoft.com/office/powerpoint/2010/main" val="39938171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seite mit kurzen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2320280"/>
            <a:ext cx="8280000" cy="1080145"/>
          </a:xfrm>
        </p:spPr>
        <p:txBody>
          <a:bodyPr tIns="0"/>
          <a:lstStyle>
            <a:lvl1pPr>
              <a:defRPr sz="3500" baseline="0"/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7015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590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198899"/>
            <a:ext cx="8280000" cy="53630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Vollflächiges Bild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baseline="20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1801" y="808039"/>
            <a:ext cx="8280400" cy="3671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0A67FB-AF39-7C6A-20D1-28139C40F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AA9CA9E7-4138-4540-86FC-7A89778A60ED}" type="datetime1">
              <a:rPr lang="de-DE" smtClean="0"/>
              <a:t>24.10.2024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6862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5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0" y="1934449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F17167BE-A132-494A-9177-87AD8716562A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863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1" y="159482"/>
            <a:ext cx="8279941" cy="53630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239603"/>
            <a:ext cx="8280400" cy="647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>
                <a:solidFill>
                  <a:schemeClr val="tx1"/>
                </a:solidFill>
                <a:latin typeface="Gotham Book" pitchFamily="50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1" y="1887674"/>
            <a:ext cx="8280400" cy="2376351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baseline="0">
                <a:latin typeface="Gotham Light" pitchFamily="50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65123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baseline="20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1800" y="1239987"/>
            <a:ext cx="4140000" cy="3239939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2200" y="1239794"/>
            <a:ext cx="4140000" cy="1620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2200" y="2859782"/>
            <a:ext cx="4140000" cy="1620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49836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B3302B-CEE3-866B-9FD3-AC01669090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baseline="2000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D70529-AD46-40EC-4821-C777D45B1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45563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59482"/>
            <a:ext cx="8280000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27895" y="46990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05E16A5B-6BF2-4B13-8BD8-903003411398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80019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igit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0" i="0">
              <a:latin typeface="Gotham Office" panose="0200000000000000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0"/>
            <a:ext cx="1440000" cy="4114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314180-2259-2E46-B739-60542C9B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0" t="10650" r="33062" b="14509"/>
          <a:stretch/>
        </p:blipFill>
        <p:spPr>
          <a:xfrm>
            <a:off x="0" y="0"/>
            <a:ext cx="3059206" cy="3745006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2"/>
            <a:ext cx="7329022" cy="728849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2101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0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2"/>
            <a:ext cx="7329022" cy="728849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5819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8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3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5">
              <a:defRPr>
                <a:latin typeface="Gotham Office" panose="02000000000000000000" pitchFamily="2" charset="0"/>
              </a:defRPr>
            </a:lvl3pPr>
            <a:lvl4pPr marL="180975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D87FA7C4-BAD0-4811-ACD8-E4EA1F842457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0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6830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7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534592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526AE0CE-C05A-4138-8645-B0166E7484BE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63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igit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72BDD2CB-5804-4D08-8FD4-ACA20E07D5C3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58B26E5-FCCF-5B49-B23E-7404B3657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1"/>
          <a:stretch/>
        </p:blipFill>
        <p:spPr>
          <a:xfrm rot="5400000">
            <a:off x="5923491" y="1175107"/>
            <a:ext cx="1611390" cy="723276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7557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71D9C6B9-5999-4530-B989-73BAD3E679A3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6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03632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1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949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17BC0669-203E-46A0-9EC1-F68252123B3C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6609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1" y="200387"/>
            <a:ext cx="7378947" cy="467239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CFCB8FCB-D7F8-44E6-AFD6-4216756553ED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0332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FC4BB740-C734-47F4-9B46-B7838B3BDEDE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0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027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BDDD072B-7073-48F4-AEBE-D913A657CFB6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44616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2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6000" indent="-216000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95614B59-F02B-4C12-9297-F8BEEE52BE44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1992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0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4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2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D0FFA455-13CC-4C38-892B-5F775741801A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9278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2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5650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igit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9E94508-ACDA-724B-9192-FF72BDD37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723900"/>
            <a:ext cx="2376000" cy="237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29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F6CE91C7-2AD5-4AFC-A8F2-2277076FBA94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733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29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66A2298E-8C60-4008-A42B-84F108787508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2386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69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781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31800" y="1955505"/>
            <a:ext cx="8280400" cy="805878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5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29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0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0" y="1929714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3A50A608-8691-471C-A0CC-B3C2E6702F97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748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89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3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B5B5170C-ED74-47D6-AFB7-CA303480EA4B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3896690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2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4BC9DFC2-7287-4652-B8ED-C06892D68C5C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3720821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5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0" y="1934449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6760977B-A6AD-442C-B8A2-58340680592E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9489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1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9484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igit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C07B87-2F89-B14B-A48C-FF3ADF0F7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t="15700" r="12645" b="9496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1800" y="1955505"/>
            <a:ext cx="8280400" cy="805878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5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96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31800" y="1955505"/>
            <a:ext cx="8280400" cy="805878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5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10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59482"/>
            <a:ext cx="8280000" cy="521766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27895" y="46990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3B1B66ED-4F70-4340-A12D-27EFEC54B1A1}" type="datetime1">
              <a:rPr lang="de-DE" smtClean="0"/>
              <a:t>24.10.2024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8812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198899"/>
            <a:ext cx="8280000" cy="536307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Titel</a:t>
            </a:r>
            <a:r>
              <a:rPr lang="en-GB"/>
              <a:t>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13538" y="1437085"/>
            <a:ext cx="8316924" cy="3194839"/>
          </a:xfrm>
        </p:spPr>
        <p:txBody>
          <a:bodyPr/>
          <a:lstStyle/>
          <a:p>
            <a:pPr lvl="0"/>
            <a:r>
              <a:rPr lang="en-GB"/>
              <a:t>Text </a:t>
            </a:r>
            <a:r>
              <a:rPr lang="en-GB" err="1"/>
              <a:t>hinzufügen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2"/>
            <a:r>
              <a:rPr lang="en-GB" err="1"/>
              <a:t>Dritte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3"/>
            <a:r>
              <a:rPr lang="en-GB" err="1"/>
              <a:t>Vierte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4"/>
            <a:r>
              <a:rPr lang="en-GB" err="1"/>
              <a:t>Fünfte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7BC-7878-4DE1-8EB3-E2C4B7F65B75}" type="datetime1">
              <a:rPr lang="de-DE" smtClean="0"/>
              <a:t>24.10.2024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155" y="198899"/>
            <a:ext cx="8280000" cy="536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538" y="1437085"/>
            <a:ext cx="8316924" cy="31948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1C63-1114-4A8B-B870-4731FEA97084}" type="datetime1">
              <a:rPr lang="de-DE" smtClean="0"/>
              <a:t>24.10.2024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5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8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3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5">
              <a:defRPr>
                <a:latin typeface="Gotham Office" panose="02000000000000000000" pitchFamily="2" charset="0"/>
              </a:defRPr>
            </a:lvl3pPr>
            <a:lvl4pPr marL="180975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F7174B75-2C5B-4B4C-B9EB-115B3C9AEF9A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0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1649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0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2"/>
            <a:ext cx="7329022" cy="728849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0455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2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4"/>
            <a:ext cx="7329022" cy="797917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6220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40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5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67">
              <a:defRPr>
                <a:latin typeface="Gotham Office" panose="02000000000000000000" pitchFamily="2" charset="0"/>
              </a:defRPr>
            </a:lvl3pPr>
            <a:lvl4pPr marL="180967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635D158-B086-446B-9347-C03C694028BE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805562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134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9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1534594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6E01154-A395-4B29-B7A8-057F4FA7932F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3293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9DD105A-FFF3-4835-B581-60E376DB4F37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8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410710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C3D89EEA-0B37-4EB4-84DE-82F1B7F2B88B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8607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3" y="200389"/>
            <a:ext cx="7378947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F53F9C04-DA32-4A33-AAC4-4BB6188DEE25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7043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4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57EA322F-B507-460C-B136-2DF74C47C6BC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2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3993" indent="-143993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2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3" indent="-143993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2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3" indent="-143993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1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5402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4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ED336BFB-1D94-40A6-A9B2-C55ADD6ABDEF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26602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4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5990" indent="-215990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A6765EC-721E-4EA7-A2B2-46D70B0EDDAF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1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2887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4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2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6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4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23EC8C0D-7846-4951-9560-C7ACBD778A9E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2582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8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3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5">
              <a:defRPr>
                <a:latin typeface="Gotham Office" panose="02000000000000000000" pitchFamily="2" charset="0"/>
              </a:defRPr>
            </a:lvl3pPr>
            <a:lvl4pPr marL="180975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6DD75E0-5369-44C9-8CED-F52DDFB622FD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0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0174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4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98147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31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4BFB798-BE58-4F15-BC60-1D1299ABD866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6704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70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000747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2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2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2" y="1929716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BBFFF28-D846-4397-867B-3BCCBCD1F73B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2348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90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2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5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EA9B7AA-220A-4783-A8F0-AE2FE4898884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7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6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3763725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3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2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6C4029C5-B4C6-4175-B02C-98F3DA825692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1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7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67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599196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6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2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2" y="1934451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527D2330-4680-4F68-A000-3FE4A7C7A693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423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9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3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9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368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extfeld 5"/>
          <p:cNvSpPr txBox="1"/>
          <p:nvPr/>
        </p:nvSpPr>
        <p:spPr>
          <a:xfrm>
            <a:off x="431802" y="1955505"/>
            <a:ext cx="8280400" cy="794080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7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01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1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3"/>
            <a:ext cx="7329022" cy="797917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9650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7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534592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85FFCD02-61CD-4732-974C-A828AB1E5DE4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1207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9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4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1">
              <a:defRPr>
                <a:latin typeface="Gotham Office" panose="02000000000000000000" pitchFamily="2" charset="0"/>
              </a:defRPr>
            </a:lvl3pPr>
            <a:lvl4pPr marL="180971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2526941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09C99EC-3BDB-4421-BFA2-93005AD5D3AC}" type="datetime1">
              <a:rPr lang="de-DE" smtClean="0"/>
              <a:t>24.10.2024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2141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8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534593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2531275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32DD757-703C-4E8E-BFBA-B1868ECB8C09}" type="datetime1">
              <a:rPr lang="de-DE" smtClean="0"/>
              <a:t>24.10.2024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8372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2448935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A444D8BA-4868-48E4-9F1B-BF7577173721}" type="datetime1">
              <a:rPr lang="de-DE" smtClean="0"/>
              <a:t>24.10.2024</a:t>
            </a:fld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7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1826783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246627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7C842A3-7A42-49F8-A8EF-1BDD69A604E6}" type="datetime1">
              <a:rPr lang="de-DE" smtClean="0"/>
              <a:t>24.10.2024</a:t>
            </a:fld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2820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2" y="200388"/>
            <a:ext cx="7378947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24824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E9FC05B5-CAD7-451C-892C-CFC28ECA65C2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6" y="4738209"/>
            <a:ext cx="2582074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82A5D3F7-E344-4933-A1E6-7D0575DA8EA5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1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2198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2573406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0479AE65-9241-4257-9782-D5FACF9EF450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70869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3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5995" indent="-215995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2460731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00F57E8-507F-41BE-A5D9-35A4485646C3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0931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1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5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3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2518164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340A656-F0BE-4CCF-8055-D2DD7BA5AE79}" type="datetime1">
              <a:rPr lang="de-DE" smtClean="0"/>
              <a:t>24.10.2024</a:t>
            </a:fld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2060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3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262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4478258-80F2-4116-AC8E-B680BC7CEF00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7113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30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2422824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EA6C859F-83B1-4E75-9FD3-0BFF434D184B}" type="datetime1">
              <a:rPr lang="de-DE" smtClean="0"/>
              <a:t>24.10.2024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219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70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75219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1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1" y="1929715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2414156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E680D661-1BDB-44EE-BB73-1645956D255E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8625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90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4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2444492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A91F1DC-1789-40DB-9D3A-B028AD2ED2D2}" type="datetime1">
              <a:rPr lang="de-DE" smtClean="0"/>
              <a:t>24.10.2024</a:t>
            </a:fld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333486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3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2526831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DA6B6DC-1C72-4293-BC7E-EF46AD431327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3145253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6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1" y="1934450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2518164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7200EB46-9588-47BC-BD1E-44B0F39BBECB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8766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2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556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extfeld 5"/>
          <p:cNvSpPr txBox="1"/>
          <p:nvPr/>
        </p:nvSpPr>
        <p:spPr>
          <a:xfrm>
            <a:off x="431801" y="1955505"/>
            <a:ext cx="8280400" cy="794080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6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10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59482"/>
            <a:ext cx="8280000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27895" y="4738095"/>
            <a:ext cx="2596236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2B2CD3B2-B571-498C-A39E-4D27F06CC91B}" type="datetime1">
              <a:rPr lang="de-DE" smtClean="0"/>
              <a:t>24.10.2024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314750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1" y="159482"/>
            <a:ext cx="8280400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486463"/>
            <a:ext cx="8280400" cy="2777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27895" y="4742429"/>
            <a:ext cx="2596236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6EFC0E3-D81B-410E-B04C-BC136B73AAC9}" type="datetime1">
              <a:rPr lang="de-DE" smtClean="0"/>
              <a:t>24.10.2024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4267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FC64669-E74E-46BE-B6DF-38E7FFEA0AE1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2356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198899"/>
            <a:ext cx="8280000" cy="53630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Vollflächiges Bild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1801" y="808039"/>
            <a:ext cx="8280400" cy="3671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0A67FB-AF39-7C6A-20D1-28139C40F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6309" y="4740364"/>
            <a:ext cx="2559918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8A822665-6AE4-4582-AEE2-12F58D9A7572}" type="datetime1">
              <a:rPr lang="de-DE" smtClean="0"/>
              <a:t>24.10.2024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478488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198899"/>
            <a:ext cx="8280000" cy="536307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Titel</a:t>
            </a:r>
            <a:r>
              <a:rPr lang="en-GB"/>
              <a:t>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13538" y="1445897"/>
            <a:ext cx="4050450" cy="3186827"/>
          </a:xfrm>
        </p:spPr>
        <p:txBody>
          <a:bodyPr/>
          <a:lstStyle/>
          <a:p>
            <a:pPr lvl="0"/>
            <a:r>
              <a:rPr lang="en-GB"/>
              <a:t>Text </a:t>
            </a:r>
            <a:r>
              <a:rPr lang="en-GB" err="1"/>
              <a:t>hinzufügen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2"/>
            <a:r>
              <a:rPr lang="en-GB" err="1"/>
              <a:t>Dritte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3"/>
            <a:r>
              <a:rPr lang="en-GB" err="1"/>
              <a:t>Vierte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4"/>
            <a:r>
              <a:rPr lang="en-GB" err="1"/>
              <a:t>Fünfte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869318A-D0EE-49FF-87D5-988DE99535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80014" y="1445897"/>
            <a:ext cx="4050450" cy="3186827"/>
          </a:xfrm>
        </p:spPr>
        <p:txBody>
          <a:bodyPr/>
          <a:lstStyle/>
          <a:p>
            <a:pPr lvl="0"/>
            <a:r>
              <a:rPr lang="en-GB"/>
              <a:t>Text </a:t>
            </a:r>
            <a:r>
              <a:rPr lang="en-GB" err="1"/>
              <a:t>hinzufügen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2"/>
            <a:r>
              <a:rPr lang="en-GB" err="1"/>
              <a:t>Dritte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3"/>
            <a:r>
              <a:rPr lang="en-GB" err="1"/>
              <a:t>Vierte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4"/>
            <a:r>
              <a:rPr lang="en-GB" err="1"/>
              <a:t>Fünfte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780EDD-39FB-433A-AE79-9D78FDD6BC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850DED-AA4B-4051-AB38-551EFF1F3724}" type="datetime1">
              <a:rPr lang="de-DE" smtClean="0"/>
              <a:t>24.10.2024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483C9-8891-473B-87E6-FC1CA30803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9A6DAB-0515-46E1-9BA4-D32D9FB6F3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9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xts with Icons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B969E7F-D9A8-4418-913C-3CA80FCE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55" y="198899"/>
            <a:ext cx="8280000" cy="536307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Titel</a:t>
            </a:r>
            <a:r>
              <a:rPr lang="en-GB"/>
              <a:t>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15" name="Sub Headline Placeholder">
            <a:extLst>
              <a:ext uri="{FF2B5EF4-FFF2-40B4-BE49-F238E27FC236}">
                <a16:creationId xmlns:a16="http://schemas.microsoft.com/office/drawing/2014/main" id="{1343FC71-6B55-4304-8361-419813DA6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782" y="1233965"/>
            <a:ext cx="8317707" cy="378000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GB" err="1"/>
              <a:t>Untertitel</a:t>
            </a:r>
            <a:r>
              <a:rPr lang="en-GB"/>
              <a:t>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20" name="Icon Placeholder left">
            <a:extLst>
              <a:ext uri="{FF2B5EF4-FFF2-40B4-BE49-F238E27FC236}">
                <a16:creationId xmlns:a16="http://schemas.microsoft.com/office/drawing/2014/main" id="{9B51EBCE-31C3-4749-BDF7-BE5837E3FB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533" y="2193708"/>
            <a:ext cx="675000" cy="675000"/>
          </a:xfrm>
        </p:spPr>
        <p:txBody>
          <a:bodyPr tIns="468000" anchor="ctr" anchorCtr="0"/>
          <a:lstStyle>
            <a:lvl1pPr algn="ctr">
              <a:defRPr sz="1050"/>
            </a:lvl1pPr>
          </a:lstStyle>
          <a:p>
            <a:r>
              <a:rPr lang="en-GB"/>
              <a:t>Symbol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12792775-A60F-425D-A2B6-4D49CEA16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3964" y="2321720"/>
            <a:ext cx="1775222" cy="553998"/>
          </a:xfrm>
          <a:prstGeom prst="accentCallout1">
            <a:avLst>
              <a:gd name="adj1" fmla="val 4274"/>
              <a:gd name="adj2" fmla="val -14086"/>
              <a:gd name="adj3" fmla="val 18231"/>
              <a:gd name="adj4" fmla="val -14102"/>
            </a:avLst>
          </a:prstGeom>
          <a:ln w="31750" cap="rnd"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Aft>
                <a:spcPts val="900"/>
              </a:spcAft>
              <a:defRPr sz="1800"/>
            </a:lvl1pPr>
            <a:lvl2pPr marL="0" indent="0">
              <a:buFontTx/>
              <a:buNone/>
              <a:defRPr sz="1050"/>
            </a:lvl2pPr>
          </a:lstStyle>
          <a:p>
            <a:pPr lvl="0"/>
            <a:r>
              <a:rPr lang="en-GB" noProof="0" err="1"/>
              <a:t>Produkt</a:t>
            </a:r>
            <a:endParaRPr lang="en-GB" noProof="0"/>
          </a:p>
          <a:p>
            <a:pPr lvl="1"/>
            <a:r>
              <a:rPr lang="en-GB" noProof="0"/>
              <a:t>Text </a:t>
            </a:r>
            <a:r>
              <a:rPr lang="en-GB" noProof="0" err="1"/>
              <a:t>hinzufügen</a:t>
            </a:r>
            <a:endParaRPr lang="en-GB" noProof="0"/>
          </a:p>
        </p:txBody>
      </p:sp>
      <p:sp>
        <p:nvSpPr>
          <p:cNvPr id="27" name="Icon Placeholder middle">
            <a:extLst>
              <a:ext uri="{FF2B5EF4-FFF2-40B4-BE49-F238E27FC236}">
                <a16:creationId xmlns:a16="http://schemas.microsoft.com/office/drawing/2014/main" id="{705DA6AC-1117-43E8-84DC-BA27B4ACAEF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62232" y="2193708"/>
            <a:ext cx="675000" cy="675000"/>
          </a:xfrm>
        </p:spPr>
        <p:txBody>
          <a:bodyPr tIns="468000" anchor="ctr" anchorCtr="0"/>
          <a:lstStyle>
            <a:lvl1pPr algn="ctr">
              <a:defRPr sz="1050"/>
            </a:lvl1pPr>
          </a:lstStyle>
          <a:p>
            <a:r>
              <a:rPr lang="en-GB"/>
              <a:t>Symbol</a:t>
            </a:r>
          </a:p>
        </p:txBody>
      </p:sp>
      <p:sp>
        <p:nvSpPr>
          <p:cNvPr id="22" name="Text Placeholder middle">
            <a:extLst>
              <a:ext uri="{FF2B5EF4-FFF2-40B4-BE49-F238E27FC236}">
                <a16:creationId xmlns:a16="http://schemas.microsoft.com/office/drawing/2014/main" id="{DB1BDD3A-63BB-4E91-AFF7-A6089F58BD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3599" y="2321720"/>
            <a:ext cx="1775222" cy="553998"/>
          </a:xfrm>
          <a:prstGeom prst="accentCallout1">
            <a:avLst>
              <a:gd name="adj1" fmla="val 4274"/>
              <a:gd name="adj2" fmla="val -14086"/>
              <a:gd name="adj3" fmla="val 18231"/>
              <a:gd name="adj4" fmla="val -14102"/>
            </a:avLst>
          </a:prstGeom>
          <a:ln w="31750" cap="rnd"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Aft>
                <a:spcPts val="900"/>
              </a:spcAft>
              <a:defRPr sz="1800"/>
            </a:lvl1pPr>
            <a:lvl2pPr marL="0" indent="0">
              <a:buFontTx/>
              <a:buNone/>
              <a:defRPr sz="1050"/>
            </a:lvl2pPr>
          </a:lstStyle>
          <a:p>
            <a:pPr lvl="0"/>
            <a:r>
              <a:rPr lang="en-GB" noProof="0" err="1"/>
              <a:t>Produkt</a:t>
            </a:r>
            <a:endParaRPr lang="en-GB" noProof="0"/>
          </a:p>
          <a:p>
            <a:pPr lvl="1"/>
            <a:r>
              <a:rPr lang="en-GB" noProof="0"/>
              <a:t>Text </a:t>
            </a:r>
            <a:r>
              <a:rPr lang="en-GB" noProof="0" err="1"/>
              <a:t>hinzufügen</a:t>
            </a:r>
            <a:endParaRPr lang="en-GB" noProof="0"/>
          </a:p>
        </p:txBody>
      </p:sp>
      <p:sp>
        <p:nvSpPr>
          <p:cNvPr id="28" name="Icon Placeholder right">
            <a:extLst>
              <a:ext uri="{FF2B5EF4-FFF2-40B4-BE49-F238E27FC236}">
                <a16:creationId xmlns:a16="http://schemas.microsoft.com/office/drawing/2014/main" id="{82A26145-FF1B-4101-8CF1-6F962924A2A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4931" y="2193708"/>
            <a:ext cx="675000" cy="675000"/>
          </a:xfrm>
        </p:spPr>
        <p:txBody>
          <a:bodyPr tIns="468000" anchor="ctr" anchorCtr="0"/>
          <a:lstStyle>
            <a:lvl1pPr algn="ctr">
              <a:defRPr sz="1050"/>
            </a:lvl1pPr>
          </a:lstStyle>
          <a:p>
            <a:r>
              <a:rPr lang="en-GB"/>
              <a:t>Symbol</a:t>
            </a:r>
          </a:p>
        </p:txBody>
      </p:sp>
      <p:sp>
        <p:nvSpPr>
          <p:cNvPr id="23" name="Text Placeholder right">
            <a:extLst>
              <a:ext uri="{FF2B5EF4-FFF2-40B4-BE49-F238E27FC236}">
                <a16:creationId xmlns:a16="http://schemas.microsoft.com/office/drawing/2014/main" id="{24B79814-792C-460B-B866-A763BC6E8C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3235" y="2321720"/>
            <a:ext cx="1775222" cy="553998"/>
          </a:xfrm>
          <a:prstGeom prst="accentCallout1">
            <a:avLst>
              <a:gd name="adj1" fmla="val 4274"/>
              <a:gd name="adj2" fmla="val -14086"/>
              <a:gd name="adj3" fmla="val 18231"/>
              <a:gd name="adj4" fmla="val -14102"/>
            </a:avLst>
          </a:prstGeom>
          <a:ln w="31750" cap="rnd"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Aft>
                <a:spcPts val="900"/>
              </a:spcAft>
              <a:defRPr sz="1800"/>
            </a:lvl1pPr>
            <a:lvl2pPr marL="0" indent="0">
              <a:buFontTx/>
              <a:buNone/>
              <a:defRPr sz="1050"/>
            </a:lvl2pPr>
          </a:lstStyle>
          <a:p>
            <a:pPr lvl="0"/>
            <a:r>
              <a:rPr lang="en-GB" noProof="0" err="1"/>
              <a:t>Produkt</a:t>
            </a:r>
            <a:endParaRPr lang="en-GB" noProof="0"/>
          </a:p>
          <a:p>
            <a:pPr lvl="1"/>
            <a:r>
              <a:rPr lang="en-GB" noProof="0"/>
              <a:t>Text </a:t>
            </a:r>
            <a:r>
              <a:rPr lang="en-GB" noProof="0" err="1"/>
              <a:t>hinzufügen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AA110-F9B3-42B2-BA74-C002309E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6DAD-ECAB-4522-9B23-7063161C5793}" type="datetime1">
              <a:rPr lang="de-DE" smtClean="0"/>
              <a:t>24.10.2024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524DE-33C6-49BE-8F14-551BA266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50045-0FDF-4E32-B86D-122231E4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F0F-572E-43D4-B2D8-1AF42C224A3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6846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1" y="159482"/>
            <a:ext cx="8279941" cy="53630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239603"/>
            <a:ext cx="8280400" cy="647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>
                <a:solidFill>
                  <a:schemeClr val="tx1"/>
                </a:solidFill>
                <a:latin typeface="Gotham Book" pitchFamily="50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1" y="1887674"/>
            <a:ext cx="8280400" cy="2376351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baseline="0">
                <a:latin typeface="Gotham Light" pitchFamily="50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57781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0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2"/>
            <a:ext cx="7329022" cy="728849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5086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8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3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5">
              <a:defRPr>
                <a:latin typeface="Gotham Office" panose="02000000000000000000" pitchFamily="2" charset="0"/>
              </a:defRPr>
            </a:lvl3pPr>
            <a:lvl4pPr marL="180975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0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378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7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534592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8323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6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37713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2339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1" y="200387"/>
            <a:ext cx="7378947" cy="467239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5081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1" y="200387"/>
            <a:ext cx="7378947" cy="467239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C037D388-C86B-4205-8C50-41D93A64AEE9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121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0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0686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14210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2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6000" indent="-216000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6466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0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4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2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1547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2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338402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29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15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69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84040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0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0" y="1929714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1531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89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3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153280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2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2187287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A9815F9E-DC55-44C8-869D-C4A156F17DB3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0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9411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5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0" y="1934449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6466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1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6382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31800" y="1955505"/>
            <a:ext cx="8280400" cy="805878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5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8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159482"/>
            <a:ext cx="8280400" cy="10803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Hier steht eine aussagekräftige Headline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, die maximal über zwei Zeilen läuft.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455626"/>
            <a:ext cx="8280400" cy="28083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baseline="0"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>
                <a:latin typeface="Gotham Office" panose="02000000000000000000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</p:spTree>
    <p:extLst>
      <p:ext uri="{BB962C8B-B14F-4D97-AF65-F5344CB8AC3E}">
        <p14:creationId xmlns:p14="http://schemas.microsoft.com/office/powerpoint/2010/main" val="379237566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seite mit kurzen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2320279"/>
            <a:ext cx="8280000" cy="1080145"/>
          </a:xfrm>
        </p:spPr>
        <p:txBody>
          <a:bodyPr tIns="0"/>
          <a:lstStyle>
            <a:lvl1pPr>
              <a:defRPr sz="3500" baseline="0"/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7015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9822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Vollflächiges Bild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baseline="20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1800" y="808038"/>
            <a:ext cx="8280400" cy="3671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0A67FB-AF39-7C6A-20D1-28139C40F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831309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0" y="159482"/>
            <a:ext cx="8279941" cy="10803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239602"/>
            <a:ext cx="8280400" cy="647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>
                <a:solidFill>
                  <a:schemeClr val="tx1"/>
                </a:solidFill>
                <a:latin typeface="Gotham Book" pitchFamily="50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0" y="1887674"/>
            <a:ext cx="8280400" cy="2376351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baseline="0">
                <a:latin typeface="Gotham Light" pitchFamily="50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066435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baseline="20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1800" y="1239986"/>
            <a:ext cx="4140000" cy="32399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2200" y="1239794"/>
            <a:ext cx="4140000" cy="162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2200" y="2859782"/>
            <a:ext cx="4140000" cy="162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03728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B3302B-CEE3-866B-9FD3-AC01669090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baseline="2000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D70529-AD46-40EC-4821-C777D45B1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797173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59482"/>
            <a:ext cx="8280000" cy="521766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27895" y="46990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5503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6977AEE-ACDA-4CB9-A778-B563D0A637DA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743679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0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2"/>
            <a:ext cx="7329022" cy="728849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4359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8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3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5">
              <a:defRPr>
                <a:latin typeface="Gotham Office" panose="02000000000000000000" pitchFamily="2" charset="0"/>
              </a:defRPr>
            </a:lvl3pPr>
            <a:lvl4pPr marL="180975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0A16B932-B8D6-44C3-9F64-DA5F01C35648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0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5077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7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534592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F31A866E-DE7A-4D12-ACB3-1921253B0EF8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8995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9834BCE-93FA-4FB9-A716-BA77038A49F8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6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9970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D9834BCE-93FA-4FB9-A716-BA77038A49F8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4902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1" y="200387"/>
            <a:ext cx="7378947" cy="467239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2F7BA337-EA6D-4B39-8E52-F328DB675C8A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2908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EDCEAC02-FDCD-497A-A6C2-C9F775A504BD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0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529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EDCEAC02-FDCD-497A-A6C2-C9F775A504BD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24342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2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6000" indent="-216000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A1A1595-D433-411C-AAA3-8686537612D4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8325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0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4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2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85DC8A31-267F-4F65-8165-4AC6A9828219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1474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2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6000" indent="-216000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0BE7DA8-9D0D-41EA-A757-C682D5130988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2878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2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083772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29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0B39A5BD-AA26-44E4-B950-F0B202C6FB26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6837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69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848357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0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0" y="1929714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F3371CBB-2C85-424C-BAFB-239B258CE102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8285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89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3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3ECE7A8-28FC-449E-8B76-96FF40469901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2606006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2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ED296258-0FE1-4E50-B2B6-AB453431CFD1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1089390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5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0" y="1934449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438EDE2-F319-4127-B5E4-8D668D9F7683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6468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1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403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31800" y="1955505"/>
            <a:ext cx="8280400" cy="805878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5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0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4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2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2339C35-8D08-4AC8-A7D1-6098577D0F01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4078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7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534592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643E7787-D977-470D-9262-635A89B355F0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5775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2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163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29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0671CA47-0AC6-4F49-8158-886E4E26D814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5899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69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807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0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0" y="1929714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C168D7B-9D67-4789-AD8B-D37751C1697A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8203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89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3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84DBDD5-9659-4028-A088-6C0F9BA43A35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2134355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2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65B6E540-13CD-430F-A8E3-4EF4874BF489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594326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5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0" y="1934449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6AEE0AE1-512F-42BB-8A02-09791F98F710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5932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1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2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31800" y="1955505"/>
            <a:ext cx="8280400" cy="805878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5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5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1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3"/>
            <a:ext cx="7329022" cy="797917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845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816F265-A8C4-4714-A099-029EC85817AB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6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23565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9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4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1">
              <a:defRPr>
                <a:latin typeface="Gotham Office" panose="02000000000000000000" pitchFamily="2" charset="0"/>
              </a:defRPr>
            </a:lvl3pPr>
            <a:lvl4pPr marL="180971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CE1CB806-C11A-4D01-BCBD-47782BBC26E1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102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8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534593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EA6E316-4AB1-432F-9A99-87CA9FECC529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8123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02729EBF-9F78-44F8-BC36-A67D5C59F3E6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7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034150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60DE5DC-81FB-41E9-B011-190AAB488E7D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8504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2" y="200388"/>
            <a:ext cx="7378947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8D1895B4-9A56-4A7A-A1C0-A7E0EF1A0413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2816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2BED800E-DB48-4DD5-89B3-3A04C1D82F22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1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7334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72E0D38-6169-4A70-BF08-51E009CDB3F4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6386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3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5995" indent="-215995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FB971F84-618C-4C7B-AED9-C95BCB337115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6394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1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5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3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A07E85D-6671-407A-9D26-5394FEFC4FCF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7375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3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47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5355481-DDAC-412A-B1F4-0E4619E51A50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57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30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7138BBF-8B9A-47B8-B08D-4C4378337D7F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1946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70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0589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1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1" y="1929715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AAC246BA-7BEA-46E8-AC41-8AB40A2A72BF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5658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90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4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E91A83D6-F469-4016-9DC9-531AE5F02246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3658256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3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3EB4A160-882E-4110-AC9C-D36C65F32F3E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6" y="1993901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1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62254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6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1" y="1934450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3AA65DB-25D4-41AB-979F-B7D24B6ED563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6723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2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8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00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extfeld 5"/>
          <p:cNvSpPr txBox="1"/>
          <p:nvPr/>
        </p:nvSpPr>
        <p:spPr>
          <a:xfrm>
            <a:off x="431801" y="1955505"/>
            <a:ext cx="8280400" cy="794080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6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7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1" y="159482"/>
            <a:ext cx="8280400" cy="139808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Hier steht eine aussagekräftige Headline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, die maximal über zwei Zeilen läuft.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455626"/>
            <a:ext cx="8280400" cy="28083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baseline="0">
                <a:latin typeface="Gotham Office" panose="02000000000000000000" pitchFamily="2" charset="0"/>
                <a:cs typeface="Arial" panose="020B0604020202020204" pitchFamily="34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>
                <a:latin typeface="Gotham Office" panose="02000000000000000000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</p:spTree>
    <p:extLst>
      <p:ext uri="{BB962C8B-B14F-4D97-AF65-F5344CB8AC3E}">
        <p14:creationId xmlns:p14="http://schemas.microsoft.com/office/powerpoint/2010/main" val="930680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seite mit kurzen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2320280"/>
            <a:ext cx="8280000" cy="1080145"/>
          </a:xfrm>
        </p:spPr>
        <p:txBody>
          <a:bodyPr tIns="0"/>
          <a:lstStyle>
            <a:lvl1pPr>
              <a:defRPr sz="3500" baseline="0"/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7015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4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1" y="200387"/>
            <a:ext cx="7378947" cy="467239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AC18F1EC-2998-4851-8E0D-1029F59A24BA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7681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198899"/>
            <a:ext cx="8280000" cy="53630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Vollflächiges Bild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baseline="20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1801" y="808039"/>
            <a:ext cx="8280400" cy="3671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0A67FB-AF39-7C6A-20D1-28139C40F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53024501-89DA-43F4-98D7-B14DC5FD21A1}" type="datetime1">
              <a:rPr lang="de-DE" smtClean="0"/>
              <a:t>24.10.2024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1772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1" y="159482"/>
            <a:ext cx="8279941" cy="53630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239603"/>
            <a:ext cx="8280400" cy="647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>
                <a:solidFill>
                  <a:schemeClr val="tx1"/>
                </a:solidFill>
                <a:latin typeface="Gotham Book" pitchFamily="50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1" y="1887674"/>
            <a:ext cx="8280400" cy="2376351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baseline="0">
                <a:latin typeface="Gotham Light" pitchFamily="50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8241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baseline="20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1800" y="1239987"/>
            <a:ext cx="4140000" cy="3239939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2200" y="1239794"/>
            <a:ext cx="4140000" cy="1620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2200" y="2859782"/>
            <a:ext cx="4140000" cy="1620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>
                <a:latin typeface="Gotham Light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62300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B3302B-CEE3-866B-9FD3-AC01669090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baseline="2000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D70529-AD46-40EC-4821-C777D45B1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72796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59482"/>
            <a:ext cx="8280000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27895" y="46990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BBECC428-EFEB-43C7-80B0-429C38CC4AD3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0630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igit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0" i="0">
              <a:latin typeface="Gotham Office" panose="0200000000000000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0"/>
            <a:ext cx="1440000" cy="4114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314180-2259-2E46-B739-60542C9B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0" t="10650" r="33062" b="14509"/>
          <a:stretch/>
        </p:blipFill>
        <p:spPr>
          <a:xfrm>
            <a:off x="0" y="0"/>
            <a:ext cx="3059206" cy="3745006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2"/>
            <a:ext cx="7329022" cy="728849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0165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0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2"/>
            <a:ext cx="7329022" cy="728849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4118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8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3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5">
              <a:defRPr>
                <a:latin typeface="Gotham Office" panose="02000000000000000000" pitchFamily="2" charset="0"/>
              </a:defRPr>
            </a:lvl3pPr>
            <a:lvl4pPr marL="180975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A126009C-29DB-488D-936C-D12DF17A4157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0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532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7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534592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65246808-A21F-4A5A-B345-06832FF70E60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1621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igit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66F3E03B-097E-4398-B117-8ABAAA0AC1A0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58B26E5-FCCF-5B49-B23E-7404B3657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1"/>
          <a:stretch/>
        </p:blipFill>
        <p:spPr>
          <a:xfrm rot="5400000">
            <a:off x="5923491" y="1175107"/>
            <a:ext cx="1611390" cy="723276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2402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6B55C204-3DF8-46D5-A276-E6861A84178D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0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0075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56FB9C41-417F-4D7B-887F-D4DAC6558F16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6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1730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E46EFF8D-9A3B-43E6-93E8-844D5E4217D3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8688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1" y="200387"/>
            <a:ext cx="7378947" cy="467239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4C247E57-08A3-4E42-B9AB-FD670C081588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1642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F5FEE6CC-836B-4834-A790-EB14491F4598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0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0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4000" indent="-144000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0761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CE32E5C3-A9C6-469C-A245-FB6C5E436262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45630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2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6000" indent="-216000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216A1AB0-89FF-4209-B738-3CEA55C00F1A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680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drei Bilder ohne Abstand,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36690" y="1282291"/>
            <a:ext cx="4135111" cy="3229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573915" y="1278914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573915" y="2898902"/>
            <a:ext cx="4140000" cy="16125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638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EB96E2F6-38A2-44E8-BDEF-8B0396CA0C03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599A817-4F1F-B243-AB7F-77D1C3BDB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0322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seite mit Farb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7BBD0E-91E5-A945-A2FF-8A2420F9C0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7062"/>
            <a:ext cx="8280000" cy="467239"/>
          </a:xfrm>
        </p:spPr>
        <p:txBody>
          <a:bodyPr tIns="36000"/>
          <a:lstStyle>
            <a:lvl1pPr>
              <a:defRPr sz="2800" b="1" i="0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Traktandum Masterformat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86717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igit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9E94508-ACDA-724B-9192-FF72BDD37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723900"/>
            <a:ext cx="2376000" cy="237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29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4D9127DC-7AED-41D9-9A7A-1EF1156225AD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0145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mit kurzen Fazit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A30D25E-2051-4F42-B69B-EC283D149F6C}"/>
              </a:ext>
            </a:extLst>
          </p:cNvPr>
          <p:cNvSpPr>
            <a:spLocks noChangeAspect="1"/>
          </p:cNvSpPr>
          <p:nvPr userDrawn="1"/>
        </p:nvSpPr>
        <p:spPr>
          <a:xfrm>
            <a:off x="394503" y="955444"/>
            <a:ext cx="1908000" cy="1908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25563" y="1513829"/>
            <a:ext cx="7381986" cy="1080145"/>
          </a:xfrm>
        </p:spPr>
        <p:txBody>
          <a:bodyPr tIns="0"/>
          <a:lstStyle>
            <a:lvl1pPr>
              <a:defRPr sz="3500"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Trennseite mit einem kurzen</a:t>
            </a:r>
            <a:br>
              <a:rPr lang="de-DE"/>
            </a:br>
            <a:r>
              <a:rPr lang="de-DE"/>
              <a:t>Fazit in 35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76C8FF33-9E34-4B41-AEBA-BE03F8301B42}" type="datetime1">
              <a:rPr lang="de-DE" smtClean="0"/>
              <a:t>24.10.2024</a:t>
            </a:fld>
            <a:endParaRPr lang="de-CH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DBED4FC-CD6B-2543-BCF8-351A3BE1D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54724" y="4738613"/>
            <a:ext cx="3086100" cy="2376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5979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2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50284EF9-B916-41A6-80A3-4708C2702B7B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4778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3542"/>
          <a:stretch/>
        </p:blipFill>
        <p:spPr>
          <a:xfrm>
            <a:off x="0" y="-32164"/>
            <a:ext cx="9144000" cy="51739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266669"/>
            <a:ext cx="8280000" cy="898126"/>
          </a:xfrm>
        </p:spPr>
        <p:txBody>
          <a:bodyPr tIns="36000"/>
          <a:lstStyle>
            <a:lvl1pPr>
              <a:defRPr b="1" i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Vollflächige Bildseite mit Spruch </a:t>
            </a:r>
            <a:br>
              <a:rPr lang="de-DE"/>
            </a:br>
            <a:r>
              <a:rPr lang="de-DE"/>
              <a:t>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3186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60" y="199988"/>
            <a:ext cx="8279941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Tabelle,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Tabellenplatzhalter 8"/>
          <p:cNvSpPr>
            <a:spLocks noGrp="1"/>
          </p:cNvSpPr>
          <p:nvPr>
            <p:ph type="tbl" sz="quarter" idx="14"/>
          </p:nvPr>
        </p:nvSpPr>
        <p:spPr>
          <a:xfrm>
            <a:off x="431800" y="1929714"/>
            <a:ext cx="8280400" cy="257396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FC788539-51F1-41AB-A8D1-6399AFD5A893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7721BAB-8DC5-F144-8244-D0DD17299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343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989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Diagramm,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31800" y="1929193"/>
            <a:ext cx="5652000" cy="2592251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02094A1F-416D-4114-9D6B-320BDA97C495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DF5D3C2-798C-AE44-AFFF-D32A669E2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0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BDE43F0-12AE-4940-93F2-6A07B29C3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753314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">
          <p15:clr>
            <a:srgbClr val="FBAE40"/>
          </p15:clr>
        </p15:guide>
        <p15:guide id="2" pos="4014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1082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SmartArt Objekt,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8427"/>
            <a:ext cx="82804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5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F9464A41-69AB-4E6A-A789-2B8CA2664C8C}" type="datetime1">
              <a:rPr lang="de-DE" smtClean="0"/>
              <a:t>24.10.2024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84300" y="2378075"/>
            <a:ext cx="1152000" cy="115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1EA49C5-F9FB-E448-8F44-AD2E6F383C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61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E1FE00DB-66B5-4145-B820-B2450D15B3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225" y="1993900"/>
            <a:ext cx="2339975" cy="2527300"/>
          </a:xfrm>
        </p:spPr>
        <p:txBody>
          <a:bodyPr/>
          <a:lstStyle>
            <a:lvl1pPr>
              <a:spcAft>
                <a:spcPts val="600"/>
              </a:spcAft>
              <a:defRPr sz="1200"/>
            </a:lvl1pPr>
            <a:lvl2pPr marL="975" indent="0">
              <a:buNone/>
              <a:defRPr sz="1200"/>
            </a:lvl2pPr>
            <a:lvl3pPr marL="180975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Zwischenüberschrift</a:t>
            </a:r>
          </a:p>
          <a:p>
            <a:pPr lvl="1"/>
            <a:r>
              <a:rPr lang="de-DE"/>
              <a:t>Marginaltext oder Bild-unterschriften werden in </a:t>
            </a:r>
            <a:br>
              <a:rPr lang="de-DE"/>
            </a:br>
            <a:r>
              <a:rPr lang="de-DE"/>
              <a:t>12 </a:t>
            </a:r>
            <a:r>
              <a:rPr lang="de-DE" err="1"/>
              <a:t>pt</a:t>
            </a:r>
            <a:r>
              <a:rPr lang="de-DE"/>
              <a:t> mit 120% ZAB gesetzt. Und sind entweder 100% Schwarz oder 60% Schwarz.</a:t>
            </a:r>
          </a:p>
        </p:txBody>
      </p:sp>
    </p:spTree>
    <p:extLst>
      <p:ext uri="{BB962C8B-B14F-4D97-AF65-F5344CB8AC3E}">
        <p14:creationId xmlns:p14="http://schemas.microsoft.com/office/powerpoint/2010/main" val="1334106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9675"/>
            <a:ext cx="8280000" cy="536307"/>
          </a:xfrm>
        </p:spPr>
        <p:txBody>
          <a:bodyPr tIns="104400"/>
          <a:lstStyle>
            <a:lvl1pPr>
              <a:defRPr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Organigramm,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3172"/>
            <a:ext cx="8280400" cy="6108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9" name="SmartArt-Platzhalter 8"/>
          <p:cNvSpPr>
            <a:spLocks noGrp="1"/>
          </p:cNvSpPr>
          <p:nvPr>
            <p:ph type="dgm" sz="quarter" idx="14" hasCustomPrompt="1"/>
          </p:nvPr>
        </p:nvSpPr>
        <p:spPr>
          <a:xfrm>
            <a:off x="431800" y="1934449"/>
            <a:ext cx="8280400" cy="2584999"/>
          </a:xfrm>
          <a:prstGeom prst="rect">
            <a:avLst/>
          </a:prstGeom>
        </p:spPr>
        <p:txBody>
          <a:bodyPr lIns="72000" tIns="7200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CH"/>
              <a:t>Organigramm durch Klicken auf Symbol hinzufügen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130" y="474112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6579D8F7-E22A-484C-9B6B-E9C9BA89DA16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0EC9961-8250-294F-B9B8-B129FDE23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159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n/Ant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38ED1-BA53-474D-847E-707A99B3F53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000">
                <a:srgbClr val="4D8B30"/>
              </a:gs>
              <a:gs pos="88000">
                <a:srgbClr val="BCCF02"/>
              </a:gs>
              <a:gs pos="47000">
                <a:srgbClr val="699C25"/>
              </a:gs>
              <a:gs pos="100000">
                <a:srgbClr val="BCCF02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69841"/>
            <a:ext cx="8280000" cy="467239"/>
          </a:xfrm>
        </p:spPr>
        <p:txBody>
          <a:bodyPr tIns="36000"/>
          <a:lstStyle>
            <a:lvl1pPr>
              <a:defRPr sz="2800" b="1">
                <a:solidFill>
                  <a:schemeClr val="bg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Q&amp;A: Eure Fragen an uns</a:t>
            </a: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4460"/>
          <a:stretch/>
        </p:blipFill>
        <p:spPr>
          <a:xfrm>
            <a:off x="3257297" y="1330562"/>
            <a:ext cx="2623982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00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igit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C07B87-2F89-B14B-A48C-FF3ADF0F7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t="15700" r="12645" b="9496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1800" y="1955505"/>
            <a:ext cx="8280400" cy="805878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5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7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pan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DFB1CA-D461-E341-B47A-91E89D2794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B7CCA7-8835-CD41-9FBC-8BF156B9C60D}"/>
              </a:ext>
            </a:extLst>
          </p:cNvPr>
          <p:cNvSpPr>
            <a:spLocks noChangeAspect="1"/>
          </p:cNvSpPr>
          <p:nvPr userDrawn="1"/>
        </p:nvSpPr>
        <p:spPr>
          <a:xfrm>
            <a:off x="3222000" y="1004837"/>
            <a:ext cx="2700000" cy="2700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31800" y="1955505"/>
            <a:ext cx="8280400" cy="805878"/>
          </a:xfrm>
          <a:prstGeom prst="rect">
            <a:avLst/>
          </a:prstGeom>
          <a:noFill/>
        </p:spPr>
        <p:txBody>
          <a:bodyPr wrap="square" lIns="0" tIns="126000" rIns="0" b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de-CH" sz="4500" b="1" i="0" spc="10">
                <a:solidFill>
                  <a:schemeClr val="bg1"/>
                </a:solidFill>
                <a:latin typeface="Gotham Office" panose="02000000000000000000" pitchFamily="2" charset="0"/>
                <a:cs typeface="Arial" pitchFamily="34" charset="0"/>
              </a:rPr>
              <a:t>Danke.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405"/>
            <a:ext cx="1440000" cy="4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49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59482"/>
            <a:ext cx="8280000" cy="521766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27895" y="46990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086613F2-8AC4-4A72-B021-FC3184E57E03}" type="datetime1">
              <a:rPr lang="de-DE" smtClean="0"/>
              <a:t>24.10.2024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1773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2155" y="198899"/>
            <a:ext cx="8280000" cy="536307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Titel</a:t>
            </a:r>
            <a:r>
              <a:rPr lang="en-GB"/>
              <a:t> </a:t>
            </a:r>
            <a:r>
              <a:rPr lang="en-GB" err="1"/>
              <a:t>hinzufügen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13538" y="1437085"/>
            <a:ext cx="8316924" cy="3194839"/>
          </a:xfrm>
        </p:spPr>
        <p:txBody>
          <a:bodyPr/>
          <a:lstStyle/>
          <a:p>
            <a:pPr lvl="0"/>
            <a:r>
              <a:rPr lang="en-GB"/>
              <a:t>Text </a:t>
            </a:r>
            <a:r>
              <a:rPr lang="en-GB" err="1"/>
              <a:t>hinzufügen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2"/>
            <a:r>
              <a:rPr lang="en-GB" err="1"/>
              <a:t>Dritte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3"/>
            <a:r>
              <a:rPr lang="en-GB" err="1"/>
              <a:t>Vierte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  <a:p>
            <a:pPr lvl="4"/>
            <a:r>
              <a:rPr lang="en-GB" err="1"/>
              <a:t>Fünfte</a:t>
            </a:r>
            <a:r>
              <a:rPr lang="en-GB"/>
              <a:t> </a:t>
            </a:r>
            <a:r>
              <a:rPr lang="en-GB" err="1"/>
              <a:t>Textebene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F4F9-0B6D-452C-949E-99EDE84B1C22}" type="datetime1">
              <a:rPr lang="de-DE" smtClean="0"/>
              <a:t>24.10.2024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5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2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6000" indent="-216000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E19A0A01-A9F3-4233-A71A-8FD0F014B6AC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799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5863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155" y="198899"/>
            <a:ext cx="8280000" cy="536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538" y="1437085"/>
            <a:ext cx="8316924" cy="31948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C281-21DB-48DF-9008-55FD1E42B306}" type="datetime1">
              <a:rPr lang="de-DE" smtClean="0"/>
              <a:t>24.10.2024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7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: Icon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b="0" i="0">
              <a:latin typeface="Gotham Office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2D16B8-E0F3-7C46-B44C-FF771881BAD2}"/>
              </a:ext>
            </a:extLst>
          </p:cNvPr>
          <p:cNvSpPr>
            <a:spLocks noChangeAspect="1"/>
          </p:cNvSpPr>
          <p:nvPr userDrawn="1"/>
        </p:nvSpPr>
        <p:spPr>
          <a:xfrm>
            <a:off x="572038" y="983730"/>
            <a:ext cx="1944000" cy="1944000"/>
          </a:xfrm>
          <a:prstGeom prst="ellipse">
            <a:avLst/>
          </a:prstGeom>
          <a:solidFill>
            <a:srgbClr val="BCC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537241"/>
            <a:ext cx="1440000" cy="41143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383178" y="1526133"/>
            <a:ext cx="7329022" cy="797917"/>
          </a:xfrm>
        </p:spPr>
        <p:txBody>
          <a:bodyPr wrap="square">
            <a:spAutoFit/>
          </a:bodyPr>
          <a:lstStyle>
            <a:lvl1pPr>
              <a:defRPr sz="4500" b="1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45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06708" y="2356917"/>
            <a:ext cx="7305492" cy="267184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 pitchFamily="34" charset="0"/>
              <a:buNone/>
              <a:tabLst/>
              <a:defRPr sz="1500" b="0" i="0">
                <a:latin typeface="Gotham Office" panose="02000000000000000000" pitchFamily="2" charset="0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10000"/>
              <a:buFont typeface="Arial" pitchFamily="34" charset="0"/>
              <a:buNone/>
              <a:tabLst/>
              <a:defRPr/>
            </a:pPr>
            <a:r>
              <a:rPr lang="de-DE"/>
              <a:t>Ort, Datum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1294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36" y="198439"/>
            <a:ext cx="8279964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Agenda, Titel in 28 </a:t>
            </a:r>
            <a:r>
              <a:rPr lang="de-DE" err="1"/>
              <a:t>pt</a:t>
            </a:r>
            <a:r>
              <a:rPr lang="de-DE"/>
              <a:t> und </a:t>
            </a:r>
            <a:r>
              <a:rPr lang="de-DE" err="1"/>
              <a:t>Bold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257" y="1533594"/>
            <a:ext cx="8278467" cy="2972419"/>
          </a:xfrm>
        </p:spPr>
        <p:txBody>
          <a:bodyPr/>
          <a:lstStyle>
            <a:lvl1pPr>
              <a:defRPr b="1" i="0" baseline="0"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 marL="180971">
              <a:defRPr>
                <a:latin typeface="Gotham Office" panose="02000000000000000000" pitchFamily="2" charset="0"/>
              </a:defRPr>
            </a:lvl3pPr>
            <a:lvl4pPr marL="180971">
              <a:defRPr>
                <a:latin typeface="Gotham Office" panose="02000000000000000000" pitchFamily="2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3718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 baseline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23DBA59F-840A-4078-AF7C-4D7BB7763251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8B9B1C-958C-FF4C-A359-5C3E6E17B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9417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625" y="198688"/>
            <a:ext cx="82804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Hier steht eine Headline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534593"/>
            <a:ext cx="8280400" cy="29748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500" b="0" i="0" baseline="0">
                <a:latin typeface="Gotham Office" panose="02000000000000000000" pitchFamily="2" charset="0"/>
              </a:defRPr>
            </a:lvl1pPr>
            <a:lvl2pPr marL="0" indent="0">
              <a:spcAft>
                <a:spcPts val="1200"/>
              </a:spcAft>
              <a:buNone/>
              <a:defRPr sz="1500" b="0"/>
            </a:lvl2pPr>
            <a:lvl3pPr marL="0" indent="0">
              <a:buNone/>
              <a:defRPr sz="12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</a:p>
          <a:p>
            <a:pPr lvl="2"/>
            <a:r>
              <a:rPr lang="de-DE"/>
              <a:t>Marginaltext oder Bildunterschriften werden in 12 </a:t>
            </a:r>
            <a:r>
              <a:rPr lang="de-DE" err="1"/>
              <a:t>pt</a:t>
            </a:r>
            <a:r>
              <a:rPr lang="de-DE"/>
              <a:t> mit 120% ZAB gesetzt.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B721FB45-CEAA-4187-B4F0-9420ADEABA53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77698-087A-AB47-B7D8-12324B8156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6909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[Dru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2434560"/>
            <a:ext cx="2340000" cy="207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C49E785F-0C56-48A4-B3DC-6E1F57805245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59"/>
            <a:ext cx="8275749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5914CF-2E09-6641-8F42-52F5FE707B7A}"/>
              </a:ext>
            </a:extLst>
          </p:cNvPr>
          <p:cNvGrpSpPr/>
          <p:nvPr userDrawn="1"/>
        </p:nvGrpSpPr>
        <p:grpSpPr>
          <a:xfrm>
            <a:off x="6489078" y="1741697"/>
            <a:ext cx="514800" cy="533596"/>
            <a:chOff x="6483180" y="1741696"/>
            <a:chExt cx="508225" cy="533596"/>
          </a:xfrm>
          <a:solidFill>
            <a:srgbClr val="BCCF02"/>
          </a:solidFill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1C3BBA7-5829-3A44-9AA7-E16521D9E660}"/>
                </a:ext>
              </a:extLst>
            </p:cNvPr>
            <p:cNvGrpSpPr/>
            <p:nvPr userDrawn="1"/>
          </p:nvGrpSpPr>
          <p:grpSpPr>
            <a:xfrm>
              <a:off x="6483180" y="1976646"/>
              <a:ext cx="508225" cy="298646"/>
              <a:chOff x="6483180" y="1976646"/>
              <a:chExt cx="508225" cy="298646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5459C3-3E37-4C4D-87AC-780E487844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93874" y="2188892"/>
                <a:ext cx="86400" cy="864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C1D3416-7886-F148-98F8-C0AC6BCF3E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78027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E6EFE2-8229-A44F-B7E0-0FFF5980F6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34224" y="2104946"/>
                <a:ext cx="64800" cy="64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85DA69E-EC28-5C42-A745-3B0A761CD55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873705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5DEB6F2-666C-E748-97AA-582EDB5D07D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6555021" y="2040146"/>
                <a:ext cx="46800" cy="46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862702D-94A3-594D-AC5D-E164154E8B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962605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1A1C9B-9E10-1245-927C-75598488C3E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483180" y="1976646"/>
                <a:ext cx="28800" cy="288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53407-6921-8240-A34E-4B38DCC5B7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3874" y="1953942"/>
              <a:ext cx="86400" cy="864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ADCBB-3D69-C040-B7B7-41BBC0A2C6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932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9EB6A5-9441-244B-AD27-61C32C449A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15174" y="1869996"/>
              <a:ext cx="64800" cy="64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4072F4-60CB-944A-9384-48F79EC2EB35}"/>
                </a:ext>
              </a:extLst>
            </p:cNvPr>
            <p:cNvSpPr>
              <a:spLocks/>
            </p:cNvSpPr>
            <p:nvPr userDrawn="1"/>
          </p:nvSpPr>
          <p:spPr>
            <a:xfrm>
              <a:off x="6883230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4B74A4-19AB-334F-BE98-CD564680BC4B}"/>
                </a:ext>
              </a:extLst>
            </p:cNvPr>
            <p:cNvSpPr>
              <a:spLocks/>
            </p:cNvSpPr>
            <p:nvPr userDrawn="1"/>
          </p:nvSpPr>
          <p:spPr>
            <a:xfrm>
              <a:off x="6548671" y="1805196"/>
              <a:ext cx="46800" cy="46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CADBE0-5855-9F47-A17F-01A9B8059A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62605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47B27-5302-A245-9635-C281DB46B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83180" y="1741696"/>
              <a:ext cx="28800" cy="288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592657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2003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Text mit Bild links, 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67548" y="1349596"/>
            <a:ext cx="2340000" cy="316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82560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2020" y="4740364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810CF973-5E5D-4051-AC78-896FCE1A37E1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0794D7A-8E9D-D64D-BD9C-D28FCDD3A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960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3312" y="200388"/>
            <a:ext cx="7378947" cy="536307"/>
          </a:xfrm>
        </p:spPr>
        <p:txBody>
          <a:bodyPr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 mit Button,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374162" y="1352067"/>
            <a:ext cx="2340000" cy="316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  <a:lvl3pPr marL="0" indent="0">
              <a:spcAft>
                <a:spcPts val="0"/>
              </a:spcAft>
              <a:buNone/>
              <a:defRPr sz="1200">
                <a:latin typeface="Gotham Book" pitchFamily="50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31800" y="1278722"/>
            <a:ext cx="5652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A8B5600E-550C-4822-BAB3-F2B9CD733D69}" type="datetime1">
              <a:rPr lang="de-DE" smtClean="0"/>
              <a:t>24.10.2024</a:t>
            </a:fld>
            <a:endParaRPr lang="de-CH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6304" y="284865"/>
            <a:ext cx="792000" cy="792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7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Button</a:t>
            </a:r>
            <a:br>
              <a:rPr lang="de-CH"/>
            </a:br>
            <a:r>
              <a:rPr lang="de-CH"/>
              <a:t>durch</a:t>
            </a:r>
            <a:br>
              <a:rPr lang="de-CH"/>
            </a:br>
            <a:r>
              <a:rPr lang="de-CH"/>
              <a:t>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7B8818-2AF4-FA47-86F2-CBA376CD2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1537" y="805561"/>
            <a:ext cx="7380000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2599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 mit runde Bilder.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3820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34867AA-3F66-4BAE-9134-3686869915B5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96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 baseline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0" y="1709336"/>
            <a:ext cx="1152000" cy="11520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800" b="0" i="0">
                <a:latin typeface="Gotham Office" panose="02000000000000000000" pitchFamily="2" charset="0"/>
              </a:defRPr>
            </a:lvl1pPr>
          </a:lstStyle>
          <a:p>
            <a:r>
              <a:rPr lang="de-CH"/>
              <a:t>Bild</a:t>
            </a:r>
            <a:br>
              <a:rPr lang="de-CH"/>
            </a:br>
            <a:r>
              <a:rPr lang="de-CH"/>
              <a:t>durch Klicken</a:t>
            </a:r>
            <a:br>
              <a:rPr lang="de-CH"/>
            </a:br>
            <a:r>
              <a:rPr lang="de-CH"/>
              <a:t>auf Symbol</a:t>
            </a:r>
            <a:br>
              <a:rPr lang="de-CH"/>
            </a:br>
            <a:r>
              <a:rPr lang="de-CH"/>
              <a:t>hinzufügen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038681"/>
            <a:ext cx="2520000" cy="146831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 baseline="0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096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0" y="3039431"/>
            <a:ext cx="2520000" cy="1467565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>
                <a:latin typeface="Gotham Office" panose="02000000000000000000" pitchFamily="2" charset="0"/>
              </a:defRPr>
            </a:lvl1pPr>
            <a:lvl2pPr marL="143996" indent="-143996">
              <a:spcAft>
                <a:spcPts val="600"/>
              </a:spcAft>
              <a:defRPr>
                <a:latin typeface="Gotham Office" panose="02000000000000000000" pitchFamily="2" charset="0"/>
              </a:defRPr>
            </a:lvl2pPr>
          </a:lstStyle>
          <a:p>
            <a:pPr lvl="0"/>
            <a:r>
              <a:rPr lang="de-DE"/>
              <a:t>Hinweistext,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Lauftext, 15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708070B-FCC4-344F-9229-D61DD84F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2339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259" y="198673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Titel,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030D30DF-1BEA-4C82-A231-98E0B8C01F4F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4787655-25FE-2248-B20F-0F8DB9DF0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98469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289" y="201611"/>
            <a:ext cx="8280000" cy="536307"/>
          </a:xfrm>
        </p:spPr>
        <p:txBody>
          <a:bodyPr tIns="104400"/>
          <a:lstStyle>
            <a:lvl1pPr>
              <a:defRPr b="1" baseline="0">
                <a:latin typeface="Gotham Office" panose="02000000000000000000" pitchFamily="2" charset="0"/>
              </a:defRPr>
            </a:lvl1pPr>
          </a:lstStyle>
          <a:p>
            <a:r>
              <a:rPr lang="de-DE"/>
              <a:t>Halb-Halb-Teilung. Bild/Text in 28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12953"/>
            <a:ext cx="3776399" cy="8638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/>
              <a:t>Hier steht ein </a:t>
            </a:r>
            <a:r>
              <a:rPr lang="de-DE" err="1"/>
              <a:t>Copytext</a:t>
            </a:r>
            <a:r>
              <a:rPr lang="de-DE"/>
              <a:t> in 15 </a:t>
            </a:r>
            <a:r>
              <a:rPr lang="de-DE" err="1"/>
              <a:t>pt</a:t>
            </a:r>
            <a:r>
              <a:rPr lang="de-DE"/>
              <a:t> und mit 120% ZAB.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72200" y="1278958"/>
            <a:ext cx="4140000" cy="3229200"/>
          </a:xfrm>
          <a:prstGeom prst="rect">
            <a:avLst/>
          </a:prstGeom>
        </p:spPr>
        <p:txBody>
          <a:bodyPr lIns="72000" tIns="72000"/>
          <a:lstStyle>
            <a:lvl1pPr>
              <a:buNone/>
              <a:defRPr sz="800" b="0" i="0" baseline="0"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2182803"/>
            <a:ext cx="3776400" cy="2325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00" b="1" i="0">
                <a:latin typeface="Gotham Office" panose="02000000000000000000" pitchFamily="2" charset="0"/>
                <a:cs typeface="Arial" pitchFamily="34" charset="0"/>
              </a:defRPr>
            </a:lvl1pPr>
            <a:lvl2pPr marL="0" indent="0">
              <a:buNone/>
              <a:defRPr>
                <a:latin typeface="Arial" pitchFamily="34" charset="0"/>
                <a:cs typeface="Arial" pitchFamily="34" charset="0"/>
              </a:defRPr>
            </a:lvl2pPr>
            <a:lvl3pPr marL="215995" indent="-215995">
              <a:buFont typeface="+mj-lt"/>
              <a:buAutoNum type="arabicPeriod"/>
              <a:defRPr sz="1500" b="0" i="0" baseline="0">
                <a:latin typeface="Gotham Office" panose="02000000000000000000" pitchFamily="2" charset="0"/>
              </a:defRPr>
            </a:lvl3pPr>
          </a:lstStyle>
          <a:p>
            <a:pPr lvl="0"/>
            <a:r>
              <a:rPr lang="de-DE"/>
              <a:t>Zwischenüberschrift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</a:p>
          <a:p>
            <a:pPr lvl="2"/>
            <a:r>
              <a:rPr lang="de-DE"/>
              <a:t>Lauftext, 15 </a:t>
            </a:r>
            <a:r>
              <a:rPr lang="de-DE" err="1"/>
              <a:t>pt</a:t>
            </a:r>
            <a:r>
              <a:rPr lang="de-DE"/>
              <a:t>.</a:t>
            </a:r>
            <a:endParaRPr lang="de-CH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1513225" y="4743099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F21B2AF-1649-44D2-B848-2DD694AFECDE}" type="datetime1">
              <a:rPr lang="de-DE" smtClean="0"/>
              <a:t>24.10.2024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D25ADF9-E5BB-7545-8752-D551A61A7E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0" i="0" baseline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in 22 </a:t>
            </a:r>
            <a:r>
              <a:rPr lang="de-DE" err="1"/>
              <a:t>pt</a:t>
            </a:r>
            <a:r>
              <a:rPr lang="de-DE"/>
              <a:t> und Regular.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9395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2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209.xml"/><Relationship Id="rId19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Relationship Id="rId22" Type="http://schemas.openxmlformats.org/officeDocument/2006/relationships/oleObject" Target="../embeddings/oleObject8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18" Type="http://schemas.openxmlformats.org/officeDocument/2006/relationships/slideLayout" Target="../slideLayouts/slideLayout236.xml"/><Relationship Id="rId26" Type="http://schemas.openxmlformats.org/officeDocument/2006/relationships/theme" Target="../theme/theme11.xml"/><Relationship Id="rId3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17" Type="http://schemas.openxmlformats.org/officeDocument/2006/relationships/slideLayout" Target="../slideLayouts/slideLayout235.xml"/><Relationship Id="rId25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20.xml"/><Relationship Id="rId16" Type="http://schemas.openxmlformats.org/officeDocument/2006/relationships/slideLayout" Target="../slideLayouts/slideLayout234.xml"/><Relationship Id="rId20" Type="http://schemas.openxmlformats.org/officeDocument/2006/relationships/slideLayout" Target="../slideLayouts/slideLayout238.xml"/><Relationship Id="rId29" Type="http://schemas.openxmlformats.org/officeDocument/2006/relationships/image" Target="../media/image5.emf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2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23.xml"/><Relationship Id="rId15" Type="http://schemas.openxmlformats.org/officeDocument/2006/relationships/slideLayout" Target="../slideLayouts/slideLayout233.xml"/><Relationship Id="rId23" Type="http://schemas.openxmlformats.org/officeDocument/2006/relationships/slideLayout" Target="../slideLayouts/slideLayout241.xml"/><Relationship Id="rId28" Type="http://schemas.openxmlformats.org/officeDocument/2006/relationships/oleObject" Target="../embeddings/oleObject9.bin"/><Relationship Id="rId10" Type="http://schemas.openxmlformats.org/officeDocument/2006/relationships/slideLayout" Target="../slideLayouts/slideLayout228.xml"/><Relationship Id="rId19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Relationship Id="rId22" Type="http://schemas.openxmlformats.org/officeDocument/2006/relationships/slideLayout" Target="../slideLayouts/slideLayout240.xml"/><Relationship Id="rId27" Type="http://schemas.openxmlformats.org/officeDocument/2006/relationships/tags" Target="../tags/tag10.xml"/><Relationship Id="rId30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18" Type="http://schemas.openxmlformats.org/officeDocument/2006/relationships/slideLayout" Target="../slideLayouts/slideLayout261.xml"/><Relationship Id="rId26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46.xml"/><Relationship Id="rId21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17" Type="http://schemas.openxmlformats.org/officeDocument/2006/relationships/slideLayout" Target="../slideLayouts/slideLayout260.xml"/><Relationship Id="rId25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59.xml"/><Relationship Id="rId20" Type="http://schemas.openxmlformats.org/officeDocument/2006/relationships/slideLayout" Target="../slideLayouts/slideLayout263.xml"/><Relationship Id="rId29" Type="http://schemas.openxmlformats.org/officeDocument/2006/relationships/oleObject" Target="../embeddings/oleObject10.bin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24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23" Type="http://schemas.openxmlformats.org/officeDocument/2006/relationships/slideLayout" Target="../slideLayouts/slideLayout266.xml"/><Relationship Id="rId28" Type="http://schemas.openxmlformats.org/officeDocument/2006/relationships/tags" Target="../tags/tag11.xml"/><Relationship Id="rId10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62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Relationship Id="rId22" Type="http://schemas.openxmlformats.org/officeDocument/2006/relationships/slideLayout" Target="../slideLayouts/slideLayout265.xml"/><Relationship Id="rId27" Type="http://schemas.openxmlformats.org/officeDocument/2006/relationships/theme" Target="../theme/theme12.xml"/><Relationship Id="rId30" Type="http://schemas.openxmlformats.org/officeDocument/2006/relationships/image" Target="../media/image5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1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17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1.xml"/><Relationship Id="rId16" Type="http://schemas.openxmlformats.org/officeDocument/2006/relationships/slideLayout" Target="../slideLayouts/slideLayout285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79.xml"/><Relationship Id="rId19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3.xml"/><Relationship Id="rId30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oleObject" Target="../embeddings/oleObject2.bin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theme" Target="../theme/theme4.xml"/><Relationship Id="rId30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oleObject" Target="../embeddings/oleObject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2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oleObject" Target="../embeddings/oleObject4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oleObject" Target="../embeddings/oleObject5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29" Type="http://schemas.openxmlformats.org/officeDocument/2006/relationships/oleObject" Target="../embeddings/oleObject6.bin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tags" Target="../tags/tag7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theme" Target="../theme/theme8.xml"/><Relationship Id="rId30" Type="http://schemas.openxmlformats.org/officeDocument/2006/relationships/image" Target="../media/image5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oleObject" Target="../embeddings/oleObject7.bin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tags" Target="../tags/tag8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theme" Target="../theme/theme9.xml"/><Relationship Id="rId30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899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2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22B234E8-9299-45D2-BF5F-E9362EA975BC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40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28" r:id="rId2"/>
    <p:sldLayoutId id="2147483729" r:id="rId3"/>
    <p:sldLayoutId id="2147483754" r:id="rId4"/>
    <p:sldLayoutId id="2147483752" r:id="rId5"/>
    <p:sldLayoutId id="2147483732" r:id="rId6"/>
    <p:sldLayoutId id="2147483733" r:id="rId7"/>
    <p:sldLayoutId id="2147483734" r:id="rId8"/>
    <p:sldLayoutId id="2147483735" r:id="rId9"/>
    <p:sldLayoutId id="2147483738" r:id="rId10"/>
    <p:sldLayoutId id="2147483739" r:id="rId11"/>
    <p:sldLayoutId id="2147483755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6" r:id="rId1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5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pos="5488" userDrawn="1">
          <p15:clr>
            <a:srgbClr val="F26B43"/>
          </p15:clr>
        </p15:guide>
        <p15:guide id="6" orient="horz" pos="123" userDrawn="1">
          <p15:clr>
            <a:srgbClr val="F26B43"/>
          </p15:clr>
        </p15:guide>
        <p15:guide id="7" orient="horz" pos="395" userDrawn="1">
          <p15:clr>
            <a:srgbClr val="F26B43"/>
          </p15:clr>
        </p15:guide>
        <p15:guide id="8" orient="horz" pos="66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283CF8-2CF2-EDB6-8B10-D158E460E1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402774631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240" imgH="240" progId="TCLayout.ActiveDocument.1">
                  <p:embed/>
                </p:oleObj>
              </mc:Choice>
              <mc:Fallback>
                <p:oleObj name="think-cell Folie" r:id="rId22" imgW="240" imgH="24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283CF8-2CF2-EDB6-8B10-D158E460E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901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4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23ED8E6-1705-4342-B412-77673DAB78BD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259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  <p:sldLayoutId id="2147483966" r:id="rId19"/>
  </p:sldLayoutIdLst>
  <p:hf hdr="0" ftr="0"/>
  <p:txStyles>
    <p:titleStyle>
      <a:lvl1pPr algn="l" defTabSz="914355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355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67" indent="-179992" algn="l" defTabSz="914355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57" indent="-179992" algn="l" defTabSz="914355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49" indent="-179992" algn="l" defTabSz="914355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06" indent="-177791" algn="l" defTabSz="914355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45AB90C-400D-F133-ADCC-B122529D68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13666432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8" imgW="240" imgH="240" progId="TCLayout.ActiveDocument.1">
                  <p:embed/>
                </p:oleObj>
              </mc:Choice>
              <mc:Fallback>
                <p:oleObj name="think-cell Folie" r:id="rId28" imgW="240" imgH="24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5AB90C-400D-F133-ADCC-B122529D6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900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3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300" y="4737261"/>
            <a:ext cx="263167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1C6388A5-A34C-411F-81C2-343FBCBFB731}" type="datetime1">
              <a:rPr lang="de-DE" smtClean="0"/>
              <a:t>24.10.2024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41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  <p:sldLayoutId id="2147483984" r:id="rId17"/>
    <p:sldLayoutId id="2147483985" r:id="rId18"/>
    <p:sldLayoutId id="2147483986" r:id="rId19"/>
    <p:sldLayoutId id="2147483987" r:id="rId20"/>
    <p:sldLayoutId id="2147483988" r:id="rId21"/>
    <p:sldLayoutId id="2147483989" r:id="rId22"/>
    <p:sldLayoutId id="2147483990" r:id="rId23"/>
    <p:sldLayoutId id="2147483991" r:id="rId24"/>
    <p:sldLayoutId id="2147483992" r:id="rId25"/>
  </p:sldLayoutIdLst>
  <p:hf hdr="0" ftr="0"/>
  <p:txStyles>
    <p:titleStyle>
      <a:lvl1pPr algn="l" defTabSz="914378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1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66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62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28" indent="-1777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2BCED5E8-D7F1-BADD-96BF-C89EC6976B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512151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240" imgH="240" progId="TCLayout.ActiveDocument.1">
                  <p:embed/>
                </p:oleObj>
              </mc:Choice>
              <mc:Fallback>
                <p:oleObj name="think-cell Folie" r:id="rId29" imgW="240" imgH="24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2BCED5E8-D7F1-BADD-96BF-C89EC6976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899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2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de-DE"/>
              <a:t>25.06.2024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235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  <p:sldLayoutId id="2147484012" r:id="rId19"/>
    <p:sldLayoutId id="2147484013" r:id="rId20"/>
    <p:sldLayoutId id="2147484014" r:id="rId21"/>
    <p:sldLayoutId id="2147484015" r:id="rId22"/>
    <p:sldLayoutId id="2147484016" r:id="rId23"/>
    <p:sldLayoutId id="2147484017" r:id="rId24"/>
    <p:sldLayoutId id="2147484018" r:id="rId25"/>
    <p:sldLayoutId id="2147484019" r:id="rId2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5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899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2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7B3EBE7A-0703-430F-B718-D2F26CA97EC4}" type="datetime1">
              <a:rPr lang="de-CH" smtClean="0"/>
              <a:pPr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666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5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899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2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A116E687-A051-4B92-B082-A99FB419B0CC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35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5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2BCED5E8-D7F1-BADD-96BF-C89EC6976B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425185932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240" imgH="240" progId="TCLayout.ActiveDocument.1">
                  <p:embed/>
                </p:oleObj>
              </mc:Choice>
              <mc:Fallback>
                <p:oleObj name="think-cell Folie" r:id="rId29" imgW="240" imgH="24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2BCED5E8-D7F1-BADD-96BF-C89EC6976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900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3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9F7ECE30-C97E-4B59-A31B-210B5DD14B6B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8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  <p:sldLayoutId id="2147483802" r:id="rId25"/>
    <p:sldLayoutId id="2147483803" r:id="rId26"/>
  </p:sldLayoutIdLst>
  <p:hf hdr="0" ftr="0"/>
  <p:txStyles>
    <p:titleStyle>
      <a:lvl1pPr algn="l" defTabSz="914378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1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66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62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28" indent="-1777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9C663B5-1531-2D12-BF57-85FA6AE86E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81853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240" imgH="240" progId="TCLayout.ActiveDocument.1">
                  <p:embed/>
                </p:oleObj>
              </mc:Choice>
              <mc:Fallback>
                <p:oleObj name="think-cell Folie" r:id="rId29" imgW="240" imgH="24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C663B5-1531-2D12-BF57-85FA6AE86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899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2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8FF5ACF6-B224-4660-864B-40E291B8A13D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38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5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D4F696F-C761-5A10-B6E1-B6F1E04101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57104005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240" imgH="240" progId="TCLayout.ActiveDocument.1">
                  <p:embed/>
                </p:oleObj>
              </mc:Choice>
              <mc:Fallback>
                <p:oleObj name="think-cell Folie" r:id="rId22" imgW="240" imgH="24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4F696F-C761-5A10-B6E1-B6F1E0410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900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3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EC78120C-F15F-4B5C-BF1D-0C5781FBAF1B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003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</p:sldLayoutIdLst>
  <p:hf hdr="0" ftr="0"/>
  <p:txStyles>
    <p:titleStyle>
      <a:lvl1pPr algn="l" defTabSz="914378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1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66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62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28" indent="-1777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283CF8-2CF2-EDB6-8B10-D158E460E1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59045673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240" imgH="240" progId="TCLayout.ActiveDocument.1">
                  <p:embed/>
                </p:oleObj>
              </mc:Choice>
              <mc:Fallback>
                <p:oleObj name="think-cell Folie" r:id="rId22" imgW="240" imgH="24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283CF8-2CF2-EDB6-8B10-D158E460E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900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3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59F099A6-714E-41BF-AA15-00D998BD5A4B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579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</p:sldLayoutIdLst>
  <p:hf hdr="0" ftr="0"/>
  <p:txStyles>
    <p:titleStyle>
      <a:lvl1pPr algn="l" defTabSz="914378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1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66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62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28" indent="-1777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D4F696F-C761-5A10-B6E1-B6F1E04101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57104005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240" imgH="240" progId="TCLayout.ActiveDocument.1">
                  <p:embed/>
                </p:oleObj>
              </mc:Choice>
              <mc:Fallback>
                <p:oleObj name="think-cell Folie" r:id="rId22" imgW="240" imgH="24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4F696F-C761-5A10-B6E1-B6F1E0410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900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3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D055FC8-95C5-4AB8-8A38-F6E01ED31F0A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11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</p:sldLayoutIdLst>
  <p:hf hdr="0" ftr="0"/>
  <p:txStyles>
    <p:titleStyle>
      <a:lvl1pPr algn="l" defTabSz="914378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1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66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62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28" indent="-1777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2BCED5E8-D7F1-BADD-96BF-C89EC6976B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425185932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240" imgH="240" progId="TCLayout.ActiveDocument.1">
                  <p:embed/>
                </p:oleObj>
              </mc:Choice>
              <mc:Fallback>
                <p:oleObj name="think-cell Folie" r:id="rId29" imgW="240" imgH="24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2BCED5E8-D7F1-BADD-96BF-C89EC6976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900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3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fld id="{497E25E9-5CAA-4B0A-95A4-5CF4B4357746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Gotham Office" panose="02000000000000000000" pitchFamily="2" charset="0"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11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  <p:sldLayoutId id="2147483914" r:id="rId23"/>
    <p:sldLayoutId id="2147483915" r:id="rId24"/>
    <p:sldLayoutId id="2147483916" r:id="rId25"/>
    <p:sldLayoutId id="2147483917" r:id="rId26"/>
  </p:sldLayoutIdLst>
  <p:hf hdr="0" ftr="0"/>
  <p:txStyles>
    <p:titleStyle>
      <a:lvl1pPr algn="l" defTabSz="914378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1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66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62" indent="-1799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28" indent="-177796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D1849BF6-3999-E1B5-D683-63AB48B899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013024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240" imgH="240" progId="TCLayout.ActiveDocument.1">
                  <p:embed/>
                </p:oleObj>
              </mc:Choice>
              <mc:Fallback>
                <p:oleObj name="think-cell Folie" r:id="rId29" imgW="240" imgH="24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D1849BF6-3999-E1B5-D683-63AB48B89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22155" y="198899"/>
            <a:ext cx="8280000" cy="970829"/>
          </a:xfrm>
          <a:prstGeom prst="rect">
            <a:avLst/>
          </a:prstGeom>
        </p:spPr>
        <p:txBody>
          <a:bodyPr vert="horz" lIns="0" tIns="104400" rIns="0" bIns="0" rtlCol="0" anchor="t">
            <a:spAutoFit/>
          </a:bodyPr>
          <a:lstStyle/>
          <a:p>
            <a:r>
              <a:rPr lang="de-DE"/>
              <a:t>Headlines starten hier. Sind maximal zwei-zeilig, werden in 28 </a:t>
            </a:r>
            <a:r>
              <a:rPr lang="de-DE" err="1"/>
              <a:t>pt</a:t>
            </a:r>
            <a:r>
              <a:rPr lang="de-DE"/>
              <a:t> gesetzt.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50724" y="4740436"/>
            <a:ext cx="360000" cy="2376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Gotham Office" panose="02000000000000000000" pitchFamily="2" charset="0"/>
                <a:cs typeface="Arial" pitchFamily="34" charset="0"/>
              </a:defRPr>
            </a:lvl1pPr>
          </a:lstStyle>
          <a:p>
            <a:pPr algn="r"/>
            <a:fld id="{4B030655-AEF3-48AA-AB50-1ECC8BD668CB}" type="slidenum">
              <a:rPr lang="de-CH" smtClean="0"/>
              <a:pPr algn="r"/>
              <a:t>‹Nr.›</a:t>
            </a:fld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27549" y="4518062"/>
            <a:ext cx="8280000" cy="0"/>
          </a:xfrm>
          <a:prstGeom prst="line">
            <a:avLst/>
          </a:prstGeom>
          <a:ln w="12700">
            <a:solidFill>
              <a:srgbClr val="BCC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0" y="4734086"/>
            <a:ext cx="756000" cy="216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7549" y="1389062"/>
            <a:ext cx="8280000" cy="3127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</p:txBody>
      </p:sp>
      <p:sp>
        <p:nvSpPr>
          <p:cNvPr id="5" name="Datumsplatzhalter 4"/>
          <p:cNvSpPr>
            <a:spLocks noGrp="1" noChangeAspect="1"/>
          </p:cNvSpPr>
          <p:nvPr>
            <p:ph type="dt" sz="half" idx="2"/>
          </p:nvPr>
        </p:nvSpPr>
        <p:spPr>
          <a:xfrm>
            <a:off x="1511299" y="4737261"/>
            <a:ext cx="14400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Office" panose="02000000000000000000" pitchFamily="2" charset="0"/>
              </a:defRPr>
            </a:lvl1pPr>
          </a:lstStyle>
          <a:p>
            <a:fld id="{EC448FE2-F8FA-4B04-A088-8B6B730B8A04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954724" y="4738613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317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Gotham Office" panose="02000000000000000000" pitchFamily="2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09000"/>
        <a:buFont typeface="Arial" pitchFamily="34" charset="0"/>
        <a:buNone/>
        <a:defRPr sz="1500" b="1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1pPr>
      <a:lvl2pPr marL="18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2pPr>
      <a:lvl3pPr marL="36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3pPr>
      <a:lvl4pPr marL="5409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4pPr>
      <a:lvl5pPr marL="895350" indent="-177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otham Office" panose="02000000000000000000" pitchFamily="2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117">
          <p15:clr>
            <a:srgbClr val="F26B43"/>
          </p15:clr>
        </p15:guide>
        <p15:guide id="4" pos="272">
          <p15:clr>
            <a:srgbClr val="F26B43"/>
          </p15:clr>
        </p15:guide>
        <p15:guide id="5" pos="5488">
          <p15:clr>
            <a:srgbClr val="F26B43"/>
          </p15:clr>
        </p15:guide>
        <p15:guide id="6" orient="horz" pos="123">
          <p15:clr>
            <a:srgbClr val="F26B43"/>
          </p15:clr>
        </p15:guide>
        <p15:guide id="7" orient="horz" pos="395">
          <p15:clr>
            <a:srgbClr val="F26B43"/>
          </p15:clr>
        </p15:guide>
        <p15:guide id="8" orient="horz" pos="6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15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4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2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3.xml"/><Relationship Id="rId1" Type="http://schemas.openxmlformats.org/officeDocument/2006/relationships/tags" Target="../tags/tag18.xml"/><Relationship Id="rId6" Type="http://schemas.openxmlformats.org/officeDocument/2006/relationships/image" Target="../media/image2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3.xml"/><Relationship Id="rId6" Type="http://schemas.openxmlformats.org/officeDocument/2006/relationships/customXml" Target="../ink/ink2.xml"/><Relationship Id="rId11" Type="http://schemas.openxmlformats.org/officeDocument/2006/relationships/image" Target="../media/image160.png"/><Relationship Id="rId5" Type="http://schemas.openxmlformats.org/officeDocument/2006/relationships/image" Target="../media/image29.png"/><Relationship Id="rId10" Type="http://schemas.openxmlformats.org/officeDocument/2006/relationships/customXml" Target="../ink/ink4.xml"/><Relationship Id="rId4" Type="http://schemas.openxmlformats.org/officeDocument/2006/relationships/image" Target="../media/image120.png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4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4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C79DD6-EB03-7241-A463-427D856CCF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6708" y="3225075"/>
            <a:ext cx="7305492" cy="267184"/>
          </a:xfrm>
        </p:spPr>
        <p:txBody>
          <a:bodyPr/>
          <a:lstStyle/>
          <a:p>
            <a:r>
              <a:rPr lang="de-DE" dirty="0"/>
              <a:t>Adligenswil, 24. Oktober 2024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230E98-AA90-2DFD-C1D6-B96FDFBD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08" y="1358435"/>
            <a:ext cx="7329022" cy="1213415"/>
          </a:xfrm>
        </p:spPr>
        <p:txBody>
          <a:bodyPr anchor="ctr"/>
          <a:lstStyle/>
          <a:p>
            <a:r>
              <a:rPr lang="de-DE" sz="3600" dirty="0"/>
              <a:t>Solaranlagen auf dem eigenen Dach 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12005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1D352-D8CA-6156-EC62-8F26C703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Stromgesetz bringt viele Neuerungen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8ADEC9-2A86-0DFA-8C76-4A9744A9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C89B8E0-7C57-FC4D-AF7A-BC38F69AD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3800" y="1349596"/>
            <a:ext cx="2623748" cy="3162164"/>
          </a:xfrm>
        </p:spPr>
        <p:txBody>
          <a:bodyPr anchor="ctr"/>
          <a:lstStyle/>
          <a:p>
            <a:pPr marL="171450" lvl="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kern="0">
                <a:effectLst/>
                <a:latin typeface="+mj-lt"/>
                <a:ea typeface="Times New Roman" panose="02020603050405020304" pitchFamily="18" charset="0"/>
              </a:rPr>
              <a:t>LEG/</a:t>
            </a:r>
            <a:r>
              <a:rPr lang="de-CH" kern="0" err="1">
                <a:effectLst/>
                <a:latin typeface="+mj-lt"/>
                <a:ea typeface="Times New Roman" panose="02020603050405020304" pitchFamily="18" charset="0"/>
              </a:rPr>
              <a:t>vZEV</a:t>
            </a:r>
            <a:endParaRPr lang="de-CH" kern="0">
              <a:effectLst/>
              <a:latin typeface="+mj-lt"/>
              <a:ea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kern="0">
                <a:effectLst/>
                <a:latin typeface="+mj-lt"/>
                <a:ea typeface="Times New Roman" panose="02020603050405020304" pitchFamily="18" charset="0"/>
              </a:rPr>
              <a:t>Teil-Solidarisierung Anschlussleitungen</a:t>
            </a:r>
            <a:endParaRPr lang="de-CH" kern="100">
              <a:latin typeface="+mj-lt"/>
              <a:ea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kern="0">
                <a:effectLst/>
                <a:latin typeface="+mj-lt"/>
                <a:ea typeface="Times New Roman" panose="02020603050405020304" pitchFamily="18" charset="0"/>
              </a:rPr>
              <a:t>Gleitende Marktprämie </a:t>
            </a:r>
            <a:r>
              <a:rPr lang="de-CH" kern="0">
                <a:effectLst/>
                <a:latin typeface="+mj-lt"/>
                <a:ea typeface="Arial" panose="020B0604020202020204" pitchFamily="34" charset="0"/>
              </a:rPr>
              <a:t> </a:t>
            </a:r>
            <a:endParaRPr lang="de-CH" kern="100">
              <a:effectLst/>
              <a:latin typeface="+mj-lt"/>
              <a:ea typeface="Aptos" panose="020B00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kern="0">
                <a:effectLst/>
                <a:latin typeface="+mj-lt"/>
                <a:ea typeface="Arial" panose="020B0604020202020204" pitchFamily="34" charset="0"/>
              </a:rPr>
              <a:t>Erleichterung</a:t>
            </a:r>
            <a:r>
              <a:rPr lang="de-CH" kern="0">
                <a:latin typeface="+mj-lt"/>
                <a:ea typeface="Arial" panose="020B0604020202020204" pitchFamily="34" charset="0"/>
              </a:rPr>
              <a:t> für Fassaden-PV</a:t>
            </a:r>
            <a:endParaRPr lang="de-CH" kern="100">
              <a:effectLst/>
              <a:latin typeface="+mj-lt"/>
              <a:ea typeface="Aptos" panose="020B0004020202020204" pitchFamily="34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kern="0">
                <a:effectLst/>
                <a:latin typeface="+mj-lt"/>
                <a:ea typeface="Times New Roman" panose="02020603050405020304" pitchFamily="18" charset="0"/>
              </a:rPr>
              <a:t>Harmonisierte Vergütung zu Referenzmarktpreis und Mindestvergütungen</a:t>
            </a:r>
            <a:endParaRPr lang="de-CH" kern="100">
              <a:effectLst/>
              <a:latin typeface="+mj-lt"/>
              <a:ea typeface="Aptos" panose="020B0004020202020204" pitchFamily="34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kern="0">
                <a:effectLst/>
                <a:latin typeface="+mj-lt"/>
                <a:ea typeface="Times New Roman" panose="02020603050405020304" pitchFamily="18" charset="0"/>
              </a:rPr>
              <a:t>Regelung zur Flexibilität</a:t>
            </a:r>
          </a:p>
          <a:p>
            <a:pPr marL="171450" lvl="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kern="0">
                <a:effectLst/>
                <a:latin typeface="+mj-lt"/>
                <a:ea typeface="Times New Roman" panose="02020603050405020304" pitchFamily="18" charset="0"/>
              </a:rPr>
              <a:t>Rückerstattung Netznutzungsentgelt für Speicher (mit Eigenverbrauch)</a:t>
            </a:r>
          </a:p>
          <a:p>
            <a:pPr marL="171450" lvl="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CH" kern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Grundversorgung</a:t>
            </a:r>
            <a:endParaRPr lang="de-CH" kern="10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66CA14-947B-D41E-A672-FE3F0DCB3E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6B932-B8D6-44C3-9F64-DA5F01C3564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90E1CCD-3C14-61ED-0FCA-8E3CC6BEEB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/>
              <a:t>Auswahl</a:t>
            </a:r>
          </a:p>
        </p:txBody>
      </p:sp>
      <p:pic>
        <p:nvPicPr>
          <p:cNvPr id="1026" name="Picture 2" descr="LEG und ZEV | © energie-experten.ch / Grafik: Faktor Journalisten | © energie-experten.ch / Grafik: Faktor Journalisten">
            <a:extLst>
              <a:ext uri="{FF2B5EF4-FFF2-40B4-BE49-F238E27FC236}">
                <a16:creationId xmlns:a16="http://schemas.microsoft.com/office/drawing/2014/main" id="{C8E08CFD-AF47-C7BE-D2D0-C44981069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07534"/>
            <a:ext cx="5652000" cy="317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6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30F6F-C248-6627-46EF-FADAEFBD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Stromgesetz: Timeline zur Umsetzung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99332B-A93A-2CD5-3E19-FC61BA0C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054F29-DCC9-8BD7-BD53-AD16F93A38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866E-DE7A-4D12-ACB3-1921253B0E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F901D1B-2798-940F-FB05-16C212E470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Aktueller Plan BFE*</a:t>
            </a:r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6824E4CE-A7FF-A52A-C1F2-8F565DC4F744}"/>
              </a:ext>
            </a:extLst>
          </p:cNvPr>
          <p:cNvSpPr txBox="1">
            <a:spLocks/>
          </p:cNvSpPr>
          <p:nvPr/>
        </p:nvSpPr>
        <p:spPr>
          <a:xfrm>
            <a:off x="6575729" y="4468732"/>
            <a:ext cx="2746611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t>*Vorbehältlich Entscheid Bundesrat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56EECC3-5652-43C4-AEA0-7F5D5AC02609}"/>
              </a:ext>
            </a:extLst>
          </p:cNvPr>
          <p:cNvCxnSpPr/>
          <p:nvPr/>
        </p:nvCxnSpPr>
        <p:spPr>
          <a:xfrm>
            <a:off x="431800" y="4084638"/>
            <a:ext cx="828357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629FF754-9DBB-28E3-CADE-AEE5CCBE4D92}"/>
              </a:ext>
            </a:extLst>
          </p:cNvPr>
          <p:cNvSpPr txBox="1"/>
          <p:nvPr/>
        </p:nvSpPr>
        <p:spPr>
          <a:xfrm>
            <a:off x="435390" y="4223594"/>
            <a:ext cx="2802485" cy="153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1.1.2025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9CB32F-29B7-74BB-28AF-1A3165CEE86E}"/>
              </a:ext>
            </a:extLst>
          </p:cNvPr>
          <p:cNvSpPr txBox="1"/>
          <p:nvPr/>
        </p:nvSpPr>
        <p:spPr>
          <a:xfrm>
            <a:off x="5905065" y="4226712"/>
            <a:ext cx="2810310" cy="15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1.1.2026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6A7B66-8B32-192A-F9DA-F4FBBA9E34DD}"/>
              </a:ext>
            </a:extLst>
          </p:cNvPr>
          <p:cNvSpPr txBox="1"/>
          <p:nvPr/>
        </p:nvSpPr>
        <p:spPr>
          <a:xfrm>
            <a:off x="3503968" y="4223594"/>
            <a:ext cx="2135004" cy="153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Sommer 2025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94F229D-2948-8B43-E1C1-9A31EBADE975}"/>
              </a:ext>
            </a:extLst>
          </p:cNvPr>
          <p:cNvSpPr txBox="1"/>
          <p:nvPr/>
        </p:nvSpPr>
        <p:spPr>
          <a:xfrm>
            <a:off x="435391" y="1534592"/>
            <a:ext cx="2802484" cy="245279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Paket 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Times New Roman" panose="02020603050405020304" pitchFamily="18" charset="0"/>
                <a:cs typeface="Times New Roman" panose="02020603050405020304" pitchFamily="18" charset="0"/>
              </a:rPr>
              <a:t>Virtuelle ZEV </a:t>
            </a:r>
            <a:endParaRPr kumimoji="0" lang="de-CH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Times New Roman" panose="02020603050405020304" pitchFamily="18" charset="0"/>
                <a:cs typeface="Times New Roman" panose="02020603050405020304" pitchFamily="18" charset="0"/>
              </a:rPr>
              <a:t>Teil-Solidarisierung Anschlussleitungen</a:t>
            </a:r>
            <a:endParaRPr kumimoji="0" lang="de-CH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Times New Roman" panose="02020603050405020304" pitchFamily="18" charset="0"/>
                <a:cs typeface="Arial" panose="020B0604020202020204" pitchFamily="34" charset="0"/>
              </a:rPr>
              <a:t>Nationales Interesse PV ab bestimmter Grösse und Bedeutung und Festlegung geeigneter Gebiete durch Kantone</a:t>
            </a:r>
            <a:endParaRPr kumimoji="0" lang="de-CH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Times New Roman" panose="02020603050405020304" pitchFamily="18" charset="0"/>
                <a:cs typeface="Arial" panose="020B0604020202020204" pitchFamily="34" charset="0"/>
              </a:rPr>
              <a:t>Wahl zwischen gleitenden Marktprämie und Investitionsbeiträge für PV ab 150kW </a:t>
            </a:r>
            <a:endParaRPr kumimoji="0" lang="de-CH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+mn-ea"/>
              <a:cs typeface="Arial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2480167-D1C0-E431-3602-0D32D1CA5092}"/>
              </a:ext>
            </a:extLst>
          </p:cNvPr>
          <p:cNvSpPr txBox="1"/>
          <p:nvPr/>
        </p:nvSpPr>
        <p:spPr>
          <a:xfrm>
            <a:off x="3503967" y="1534592"/>
            <a:ext cx="2135005" cy="1226395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Paket 2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Erleichterung für Fassadenanlagen (grundsätzlich kein Baubewilligungsverfahren mehr)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59B9BEB-72BE-89F8-FD13-7E6A9F32EBC5}"/>
              </a:ext>
            </a:extLst>
          </p:cNvPr>
          <p:cNvSpPr txBox="1"/>
          <p:nvPr/>
        </p:nvSpPr>
        <p:spPr>
          <a:xfrm>
            <a:off x="5905065" y="1549297"/>
            <a:ext cx="2802484" cy="245279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Paket 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Lokale Elektrizitätsgemeinschaften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Harmonisierte Vergütung zu Referenzmarktpreis und Mindestvergütungen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Flexibilität (Abregelung)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Rückerstattung Netznutzungsentgelt für Speicher (mit Eigenverbrauch)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Messwesen (insbesondere Höhe Messtarif)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2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30F6F-C248-6627-46EF-FADAEFBD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Stromgesetz: Timeline zur Umsetzung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99332B-A93A-2CD5-3E19-FC61BA0C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054F29-DCC9-8BD7-BD53-AD16F93A38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866E-DE7A-4D12-ACB3-1921253B0E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F901D1B-2798-940F-FB05-16C212E470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Aktueller Plan BFE*</a:t>
            </a:r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6824E4CE-A7FF-A52A-C1F2-8F565DC4F744}"/>
              </a:ext>
            </a:extLst>
          </p:cNvPr>
          <p:cNvSpPr txBox="1">
            <a:spLocks/>
          </p:cNvSpPr>
          <p:nvPr/>
        </p:nvSpPr>
        <p:spPr>
          <a:xfrm>
            <a:off x="6575729" y="4468732"/>
            <a:ext cx="2746611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t>*Vorbehältlich Entscheid Bundesrat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56EECC3-5652-43C4-AEA0-7F5D5AC02609}"/>
              </a:ext>
            </a:extLst>
          </p:cNvPr>
          <p:cNvCxnSpPr/>
          <p:nvPr/>
        </p:nvCxnSpPr>
        <p:spPr>
          <a:xfrm>
            <a:off x="431800" y="4084638"/>
            <a:ext cx="828357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629FF754-9DBB-28E3-CADE-AEE5CCBE4D92}"/>
              </a:ext>
            </a:extLst>
          </p:cNvPr>
          <p:cNvSpPr txBox="1"/>
          <p:nvPr/>
        </p:nvSpPr>
        <p:spPr>
          <a:xfrm>
            <a:off x="435390" y="4223594"/>
            <a:ext cx="2802485" cy="153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1.1.2025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9CB32F-29B7-74BB-28AF-1A3165CEE86E}"/>
              </a:ext>
            </a:extLst>
          </p:cNvPr>
          <p:cNvSpPr txBox="1"/>
          <p:nvPr/>
        </p:nvSpPr>
        <p:spPr>
          <a:xfrm>
            <a:off x="5905065" y="4226712"/>
            <a:ext cx="2810310" cy="15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1.1.2026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6A7B66-8B32-192A-F9DA-F4FBBA9E34DD}"/>
              </a:ext>
            </a:extLst>
          </p:cNvPr>
          <p:cNvSpPr txBox="1"/>
          <p:nvPr/>
        </p:nvSpPr>
        <p:spPr>
          <a:xfrm>
            <a:off x="3503968" y="4223594"/>
            <a:ext cx="2135004" cy="153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Sommer 2025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94F229D-2948-8B43-E1C1-9A31EBADE975}"/>
              </a:ext>
            </a:extLst>
          </p:cNvPr>
          <p:cNvSpPr txBox="1"/>
          <p:nvPr/>
        </p:nvSpPr>
        <p:spPr>
          <a:xfrm>
            <a:off x="435391" y="1534592"/>
            <a:ext cx="2802484" cy="245279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Paket 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Times New Roman" panose="02020603050405020304" pitchFamily="18" charset="0"/>
                <a:cs typeface="Times New Roman" panose="02020603050405020304" pitchFamily="18" charset="0"/>
              </a:rPr>
              <a:t>Virtuelle ZEV </a:t>
            </a:r>
            <a:endParaRPr kumimoji="0" lang="de-CH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Times New Roman" panose="02020603050405020304" pitchFamily="18" charset="0"/>
                <a:cs typeface="Times New Roman" panose="02020603050405020304" pitchFamily="18" charset="0"/>
              </a:rPr>
              <a:t>Teil-Solidarisierung Anschlussleitungen</a:t>
            </a:r>
            <a:endParaRPr kumimoji="0" lang="de-CH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Times New Roman" panose="02020603050405020304" pitchFamily="18" charset="0"/>
                <a:cs typeface="Arial" panose="020B0604020202020204" pitchFamily="34" charset="0"/>
              </a:rPr>
              <a:t>Nationales Interesse PV ab bestimmter Grösse und Bedeutung und Festlegung geeigneter Gebiete durch Kantone</a:t>
            </a:r>
            <a:endParaRPr kumimoji="0" lang="de-CH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Times New Roman" panose="02020603050405020304" pitchFamily="18" charset="0"/>
                <a:cs typeface="Arial" panose="020B0604020202020204" pitchFamily="34" charset="0"/>
              </a:rPr>
              <a:t>Wahl zwischen gleitenden Marktprämie und Investitionsbeiträge für PV ab 150kW </a:t>
            </a:r>
            <a:endParaRPr kumimoji="0" lang="de-CH" sz="1000" b="0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+mn-ea"/>
              <a:cs typeface="Arial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2480167-D1C0-E431-3602-0D32D1CA5092}"/>
              </a:ext>
            </a:extLst>
          </p:cNvPr>
          <p:cNvSpPr txBox="1"/>
          <p:nvPr/>
        </p:nvSpPr>
        <p:spPr>
          <a:xfrm>
            <a:off x="3503967" y="1534592"/>
            <a:ext cx="2135005" cy="1226395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Paket 2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Erleichterung für Fassadenanlagen (grundsätzlich kein Baubewilligungsverfahren mehr)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59B9BEB-72BE-89F8-FD13-7E6A9F32EBC5}"/>
              </a:ext>
            </a:extLst>
          </p:cNvPr>
          <p:cNvSpPr txBox="1"/>
          <p:nvPr/>
        </p:nvSpPr>
        <p:spPr>
          <a:xfrm>
            <a:off x="5905065" y="1549297"/>
            <a:ext cx="2802484" cy="245279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Paket 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Lokale Elektrizitätsgemeinschaften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Harmonisierte Vergütung zu Referenzmarktpreis und Mindestvergütungen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Flexibilität (Abregelung)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Rückerstattung Netznutzungsentgelt für Speicher (mit Eigenverbrauch)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Times New Roman" panose="02020603050405020304" pitchFamily="18" charset="0"/>
              </a:rPr>
              <a:t>Messwesen (insbesondere Höhe Messtarif)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endParaRPr kumimoji="0" lang="de-CH" sz="1000" b="1" i="0" u="none" strike="noStrike" kern="1200" cap="none" spc="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+mn-ea"/>
              <a:cs typeface="Arial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DDA1AC-22D9-6A33-43E3-1392275F4FF7}"/>
              </a:ext>
            </a:extLst>
          </p:cNvPr>
          <p:cNvSpPr txBox="1"/>
          <p:nvPr/>
        </p:nvSpPr>
        <p:spPr>
          <a:xfrm rot="20839422">
            <a:off x="933758" y="2472157"/>
            <a:ext cx="1805748" cy="607071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5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Verordnungen: November 2024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3944032-2D2F-949E-9632-D259B99A788B}"/>
              </a:ext>
            </a:extLst>
          </p:cNvPr>
          <p:cNvSpPr txBox="1"/>
          <p:nvPr/>
        </p:nvSpPr>
        <p:spPr>
          <a:xfrm rot="20839422">
            <a:off x="4869145" y="2472156"/>
            <a:ext cx="1805748" cy="607071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5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Verordnungen: Q1/2025</a:t>
            </a:r>
          </a:p>
        </p:txBody>
      </p:sp>
    </p:spTree>
    <p:extLst>
      <p:ext uri="{BB962C8B-B14F-4D97-AF65-F5344CB8AC3E}">
        <p14:creationId xmlns:p14="http://schemas.microsoft.com/office/powerpoint/2010/main" val="56069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FFFE63-76B0-864D-9431-703C6E1A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Lokale Elektrizitätsgemeinschaft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1C8155-E544-2976-55E7-F5176F9B3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Disclaimer: Stand Verordnungsentwurf </a:t>
            </a:r>
          </a:p>
          <a:p>
            <a:endParaRPr lang="de-CH"/>
          </a:p>
        </p:txBody>
      </p:sp>
      <p:pic>
        <p:nvPicPr>
          <p:cNvPr id="6" name="Picture 2" descr="LEG und ZEV | © energie-experten.ch / Grafik: Faktor Journalisten | © energie-experten.ch / Grafik: Faktor Journalisten">
            <a:extLst>
              <a:ext uri="{FF2B5EF4-FFF2-40B4-BE49-F238E27FC236}">
                <a16:creationId xmlns:a16="http://schemas.microsoft.com/office/drawing/2014/main" id="{C95DAF08-B5B7-C813-DEE0-02F5C516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12" y="1723383"/>
            <a:ext cx="4315976" cy="24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903376C-E9A1-5954-4E95-4D0A34B9F1E8}"/>
              </a:ext>
            </a:extLst>
          </p:cNvPr>
          <p:cNvSpPr txBox="1"/>
          <p:nvPr/>
        </p:nvSpPr>
        <p:spPr>
          <a:xfrm>
            <a:off x="435390" y="1595280"/>
            <a:ext cx="1771200" cy="2683943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Gesetz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Gleiche Netzebene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Gleicher VNB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Örtlich nahe beieinander, max. 1 Gemeinde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LEG-Teilnehmer bleiben VNB-Kunden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Kein Pooling für Marktzugang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VNB macht Abrechnung, LEG kann andere Aufteilung vereinbaren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752E35-0523-A4AE-3339-BFFE1E4A9B97}"/>
              </a:ext>
            </a:extLst>
          </p:cNvPr>
          <p:cNvSpPr txBox="1"/>
          <p:nvPr/>
        </p:nvSpPr>
        <p:spPr>
          <a:xfrm>
            <a:off x="6937410" y="1595281"/>
            <a:ext cx="1771200" cy="2683942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Verordnung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Höhe Abschlag auf Netznutzungsentgelt (30 Prozent bei Netzebene 5 </a:t>
            </a:r>
            <a:r>
              <a:rPr kumimoji="0" lang="de-CH" sz="1000" b="0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oder</a:t>
            </a: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 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15 Prozent bei Netzebene 5 </a:t>
            </a:r>
            <a:r>
              <a:rPr kumimoji="0" lang="de-CH" sz="1000" b="0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und</a:t>
            </a: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 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Höhe der Mindestleistung der eigenen Produktion in LEG (20%)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Messtarif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000" b="0" i="0" u="none" strike="noStrike" kern="1200" cap="none" spc="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000" b="0" i="0" u="none" strike="noStrike" kern="1200" cap="none" spc="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7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80826-15D8-59C8-F5B6-659127CF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Was heisst das konkret?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9B8B5D-13B1-2941-85FE-1941FD8F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2F6321-5009-0395-FB19-D2AD08F565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2782" y="1357950"/>
            <a:ext cx="3769418" cy="31514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/>
              <a:t>Umfasst die LEG</a:t>
            </a:r>
            <a:r>
              <a:rPr lang="de-CH" sz="1400" b="1"/>
              <a:t> </a:t>
            </a:r>
            <a:r>
              <a:rPr lang="de-CH" sz="1400" b="1" u="sng"/>
              <a:t>einen Trafokreis </a:t>
            </a:r>
            <a:r>
              <a:rPr lang="de-CH" sz="1400" b="1"/>
              <a:t>= 30 Prozent Abschlag </a:t>
            </a:r>
            <a:r>
              <a:rPr lang="de-CH" sz="1400"/>
              <a:t>auf Netznutzungsentgelt für internen Austausch (selbstproduzierter Strom)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/>
              <a:t>Umfasst die LEG </a:t>
            </a:r>
            <a:r>
              <a:rPr lang="de-CH" sz="1400" b="1" u="sng"/>
              <a:t>mehrere Trafokreise </a:t>
            </a:r>
            <a:r>
              <a:rPr lang="de-CH" sz="1400" b="1"/>
              <a:t>= 15 Prozent Abschlag </a:t>
            </a:r>
            <a:r>
              <a:rPr lang="de-CH" sz="1400"/>
              <a:t>auf Netznutzungsentgelt für internen Austausch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/>
              <a:t>Alle übrigen Kosten fallen unverändert an (externer Strombezug, Netzzuschlag, Konzessionsabgabe, Winterreserve…)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B34D39-B791-8327-C476-3C5705E948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866E-DE7A-4D12-ACB3-1921253B0E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2389B73-3CB5-0ADB-EE53-89D5881CC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Disclaimer: Stand Verordnungsentwurf </a:t>
            </a:r>
          </a:p>
          <a:p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BA9CEB-A295-A492-C22C-A3FEB37E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428596"/>
            <a:ext cx="44714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FFFE63-76B0-864D-9431-703C6E1A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Virtueller ZEV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1C8155-E544-2976-55E7-F5176F9B3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Disclaimer: Stand Verordnungsentwurf </a:t>
            </a:r>
          </a:p>
          <a:p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903376C-E9A1-5954-4E95-4D0A34B9F1E8}"/>
              </a:ext>
            </a:extLst>
          </p:cNvPr>
          <p:cNvSpPr txBox="1"/>
          <p:nvPr/>
        </p:nvSpPr>
        <p:spPr>
          <a:xfrm>
            <a:off x="435392" y="2418673"/>
            <a:ext cx="1769927" cy="1037159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Gesetz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Nutzung Anschlussleitung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Nutzung </a:t>
            </a:r>
            <a:b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</a:b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VNB-Zähler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752E35-0523-A4AE-3339-BFFE1E4A9B97}"/>
              </a:ext>
            </a:extLst>
          </p:cNvPr>
          <p:cNvSpPr txBox="1"/>
          <p:nvPr/>
        </p:nvSpPr>
        <p:spPr>
          <a:xfrm>
            <a:off x="6938682" y="2418673"/>
            <a:ext cx="1769926" cy="1037158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1" i="0" u="sng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Verordnung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Technische Details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0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Höhe Messtarif</a:t>
            </a:r>
          </a:p>
        </p:txBody>
      </p:sp>
      <p:pic>
        <p:nvPicPr>
          <p:cNvPr id="9" name="Picture 2" descr="LEG und ZEV | © energie-experten.ch / Grafik: Faktor Journalisten | © energie-experten.ch / Grafik: Faktor Journalisten">
            <a:extLst>
              <a:ext uri="{FF2B5EF4-FFF2-40B4-BE49-F238E27FC236}">
                <a16:creationId xmlns:a16="http://schemas.microsoft.com/office/drawing/2014/main" id="{FCC4D244-462C-DCDA-D453-89605F66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12" y="1723383"/>
            <a:ext cx="4315976" cy="24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0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80826-15D8-59C8-F5B6-659127CF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Was heisst das konkret?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9B8B5D-13B1-2941-85FE-1941FD8F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2F6321-5009-0395-FB19-D2AD08F565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2782" y="1357950"/>
            <a:ext cx="3769418" cy="3151486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/>
              <a:t>Möglich bei gleichem Anschlusspunkt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/>
              <a:t>Zum Beispiel Sammelschiene Verteilkabine oder Muffe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/>
              <a:t>Kein Rückbau der Anschlüsse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>
                <a:latin typeface="Gotham Office"/>
                <a:cs typeface="Arial"/>
              </a:rPr>
              <a:t>Nutzung der bestehenden Zähler (VNB fasst Messpunkte zu ZEV zusammen)</a:t>
            </a:r>
            <a:endParaRPr lang="de-CH" sz="140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B34D39-B791-8327-C476-3C5705E948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866E-DE7A-4D12-ACB3-1921253B0E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2389B73-3CB5-0ADB-EE53-89D5881CC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Disclaimer: Stand Verordnungsentwurf </a:t>
            </a:r>
          </a:p>
          <a:p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A5DB04E-50A4-8A5E-B328-062CFC417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5" r="4701"/>
          <a:stretch/>
        </p:blipFill>
        <p:spPr>
          <a:xfrm>
            <a:off x="428625" y="1357950"/>
            <a:ext cx="412311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9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3B8B7B-7E9B-ACB9-9A14-B26B2F3F09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83638" y="4740275"/>
            <a:ext cx="360362" cy="238125"/>
          </a:xfrm>
        </p:spPr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066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2675F5-EA0A-C488-00F5-0C66D5DEC7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83638" y="4740275"/>
            <a:ext cx="360362" cy="238125"/>
          </a:xfrm>
        </p:spPr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495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22C312-2DC8-5086-FCDD-15086EB6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Backup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AA9E7A-CD81-12C6-4A32-A4E440B86C6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740275"/>
            <a:ext cx="1441450" cy="238125"/>
          </a:xfrm>
        </p:spPr>
        <p:txBody>
          <a:bodyPr/>
          <a:lstStyle/>
          <a:p>
            <a:fld id="{429F901A-9BFF-491E-8AA3-FF1F5E48A35C}" type="datetime1">
              <a:rPr lang="de-DE" smtClean="0"/>
              <a:t>24.10.2024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96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9EB5D-B03C-8725-01CF-F44B6BB8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Im Kanton Luzern ist viel passiert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485C13-6813-0F11-2602-47862CD1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65FC7C-CCE7-27B6-B7B3-C995474BFC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DAE42-8A8C-4F2C-8CC8-FF7FBC6071FE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A69D8D6-CEC8-B1A4-974A-FA9692FE0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E203C96-60EF-4718-E5A3-8A0CC3FDD244}"/>
              </a:ext>
            </a:extLst>
          </p:cNvPr>
          <p:cNvSpPr txBox="1">
            <a:spLocks/>
          </p:cNvSpPr>
          <p:nvPr/>
        </p:nvSpPr>
        <p:spPr>
          <a:xfrm>
            <a:off x="5640249" y="1534593"/>
            <a:ext cx="3211444" cy="297484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9000"/>
              <a:buFont typeface="Arial" pitchFamily="34" charset="0"/>
              <a:buNone/>
              <a:defRPr sz="1500" b="1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1pPr>
            <a:lvl2pPr marL="180975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2pPr>
            <a:lvl3pPr marL="360975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3pPr>
            <a:lvl4pPr marL="540975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4pPr>
            <a:lvl5pPr marL="89535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CF02"/>
              </a:buClr>
              <a:buSzPct val="109000"/>
              <a:buFont typeface="Arial" pitchFamily="34" charset="0"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Installierte PV-Leistung pro Einwohner (in Watt Peak)</a:t>
            </a: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CF02"/>
              </a:buClr>
              <a:buSzPct val="109000"/>
              <a:buFont typeface="Arial" pitchFamily="34" charset="0"/>
              <a:buAutoNum type="arabicPeriod"/>
              <a:tabLst/>
              <a:defRPr/>
            </a:pPr>
            <a:r>
              <a:rPr kumimoji="0" lang="de-CH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CKW: 1</a:t>
            </a:r>
            <a:r>
              <a:rPr kumimoji="0" lang="de-CH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’</a:t>
            </a:r>
            <a:r>
              <a:rPr kumimoji="0" lang="de-CH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304 </a:t>
            </a:r>
            <a:r>
              <a:rPr kumimoji="0" lang="de-CH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Wp</a:t>
            </a:r>
            <a:endParaRPr kumimoji="0" lang="de-CH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  <a:p>
            <a:pPr marL="342892" indent="-342892">
              <a:buClr>
                <a:srgbClr val="BCCF02"/>
              </a:buClr>
              <a:buFont typeface="Arial" pitchFamily="34" charset="0"/>
              <a:buAutoNum type="arabicPeriod"/>
            </a:pPr>
            <a:r>
              <a:rPr kumimoji="0" lang="de-C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Elektra Jegenstorf: 1174 </a:t>
            </a:r>
            <a:r>
              <a:rPr kumimoji="0" lang="de-CH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Wp</a:t>
            </a:r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CF02"/>
              </a:buClr>
              <a:buSzPct val="109000"/>
              <a:buFont typeface="Arial" pitchFamily="34" charset="0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Onyx Energie: 1</a:t>
            </a:r>
            <a:r>
              <a:rPr kumimoji="0" lang="de-CH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’158</a:t>
            </a:r>
            <a:r>
              <a:rPr kumimoji="0" lang="de-C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 </a:t>
            </a:r>
            <a:r>
              <a:rPr kumimoji="0" lang="de-CH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Wp</a:t>
            </a:r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CF02"/>
              </a:buClr>
              <a:buSzPct val="109000"/>
              <a:buFont typeface="Arial" pitchFamily="34" charset="0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Groupe</a:t>
            </a:r>
            <a:r>
              <a:rPr kumimoji="0" lang="de-C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 E: 1081 </a:t>
            </a:r>
            <a:r>
              <a:rPr kumimoji="0" lang="de-CH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Wp</a:t>
            </a:r>
            <a:endParaRPr kumimoji="0" lang="de-C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  <a:p>
            <a:pPr marL="342892" marR="0" lvl="0" indent="-3428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CF02"/>
              </a:buClr>
              <a:buSzPct val="109000"/>
              <a:buFont typeface="Arial" pitchFamily="34" charset="0"/>
              <a:buAutoNum type="arabicPeriod"/>
              <a:tabLst/>
              <a:defRPr/>
            </a:pPr>
            <a:r>
              <a:rPr kumimoji="0" lang="de-C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Repower: 1002 </a:t>
            </a:r>
            <a:r>
              <a:rPr kumimoji="0" lang="de-CH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Wp</a:t>
            </a:r>
            <a:endParaRPr kumimoji="0" lang="de-CH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791DC2-D1B2-A8B5-B8B8-A71B06D79AA9}"/>
              </a:ext>
            </a:extLst>
          </p:cNvPr>
          <p:cNvSpPr txBox="1"/>
          <p:nvPr/>
        </p:nvSpPr>
        <p:spPr>
          <a:xfrm flipH="1">
            <a:off x="6795437" y="4592344"/>
            <a:ext cx="19167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Quelle: VESE (www.pvpower.ch)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4AC580-85EB-A828-CD38-658522E87F47}"/>
              </a:ext>
            </a:extLst>
          </p:cNvPr>
          <p:cNvGrpSpPr/>
          <p:nvPr/>
        </p:nvGrpSpPr>
        <p:grpSpPr>
          <a:xfrm>
            <a:off x="329713" y="1486141"/>
            <a:ext cx="5272189" cy="3001943"/>
            <a:chOff x="329712" y="1486140"/>
            <a:chExt cx="5272189" cy="300194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125734F-F7DC-C362-C101-D673B5BAA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943"/>
            <a:stretch/>
          </p:blipFill>
          <p:spPr>
            <a:xfrm>
              <a:off x="329712" y="1486140"/>
              <a:ext cx="5272189" cy="3001943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766D1A9-C311-CA65-CF2E-F7AEAE1F7B23}"/>
                </a:ext>
              </a:extLst>
            </p:cNvPr>
            <p:cNvSpPr/>
            <p:nvPr/>
          </p:nvSpPr>
          <p:spPr>
            <a:xfrm>
              <a:off x="431800" y="1563688"/>
              <a:ext cx="1762760" cy="226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Office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2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AC45D-98A8-A3C5-4876-B60868D4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Good</a:t>
            </a:r>
            <a:r>
              <a:rPr lang="de-CH" dirty="0"/>
              <a:t> News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D57AE7-CEE6-34EA-4323-E3259FEA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E61742-F058-2923-1CA1-2622FEEF3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548" y="1581460"/>
            <a:ext cx="2340000" cy="2930299"/>
          </a:xfrm>
        </p:spPr>
        <p:txBody>
          <a:bodyPr anchor="ctr"/>
          <a:lstStyle/>
          <a:p>
            <a:pPr marL="171446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300"/>
              <a:t>Tiefste Strompreise in der Schweiz.</a:t>
            </a:r>
          </a:p>
          <a:p>
            <a:pPr marL="171446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300"/>
              <a:t>CKW liegt auf Rang 19. aller Schweizer EVU.</a:t>
            </a:r>
          </a:p>
          <a:p>
            <a:pPr marL="171446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300"/>
              <a:t>Durchschnittshaushalt zahlt im CKW-Gebiet über 350 Franken weniger (verglichen mit Schweizer Median-Preis)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3388F699-A804-0B62-A74D-FF60121809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622" b="1677"/>
          <a:stretch/>
        </p:blipFill>
        <p:spPr>
          <a:xfrm>
            <a:off x="431800" y="1581462"/>
            <a:ext cx="5652000" cy="2930298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25B6CB-C12A-4858-6A83-8852F3DC2E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F3CF-446F-40D8-ACB5-FE81DB2AB0A7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1188EA9-E3F3-DF52-2425-1F3CAC07C9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50A12CA-2C78-0229-CD50-613FF445A9B4}"/>
              </a:ext>
            </a:extLst>
          </p:cNvPr>
          <p:cNvSpPr txBox="1">
            <a:spLocks/>
          </p:cNvSpPr>
          <p:nvPr/>
        </p:nvSpPr>
        <p:spPr>
          <a:xfrm>
            <a:off x="5994498" y="4440196"/>
            <a:ext cx="3086100" cy="2376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5413EC7-F506-2D56-85DA-9F25F47F55D3}"/>
              </a:ext>
            </a:extLst>
          </p:cNvPr>
          <p:cNvSpPr txBox="1"/>
          <p:nvPr/>
        </p:nvSpPr>
        <p:spPr>
          <a:xfrm flipH="1">
            <a:off x="5786437" y="4592344"/>
            <a:ext cx="292576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nn-NO" sz="8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Quelle: ElCom (2025, Profil H4)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0BC1EC1-3620-B09F-4DCC-A46995527C8D}"/>
              </a:ext>
            </a:extLst>
          </p:cNvPr>
          <p:cNvSpPr/>
          <p:nvPr/>
        </p:nvSpPr>
        <p:spPr>
          <a:xfrm>
            <a:off x="577121" y="4274159"/>
            <a:ext cx="1289154" cy="237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07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B29C7-C36D-6C9B-F984-803C9B38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Tarife: Was ändert 2025?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200326-CF5A-86F6-E75E-4D40AE0A68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F0911-E54D-4D43-983D-AEECF16E532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1943F7B-880F-3158-D55D-E397C6418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Grafik 7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99050656-604A-2C36-9CB9-BD234976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7145" r="10250" b="4759"/>
          <a:stretch/>
        </p:blipFill>
        <p:spPr>
          <a:xfrm>
            <a:off x="337931" y="1382292"/>
            <a:ext cx="5478448" cy="311659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F8004523-CAB1-BCFC-9BB3-9BFD6A73B2A7}"/>
              </a:ext>
            </a:extLst>
          </p:cNvPr>
          <p:cNvSpPr/>
          <p:nvPr/>
        </p:nvSpPr>
        <p:spPr>
          <a:xfrm>
            <a:off x="4130556" y="1581209"/>
            <a:ext cx="325858" cy="3258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Office"/>
                <a:ea typeface="+mn-ea"/>
                <a:cs typeface="+mn-cs"/>
              </a:rPr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C48456B-1392-CF52-5AF6-780772EFC12D}"/>
              </a:ext>
            </a:extLst>
          </p:cNvPr>
          <p:cNvSpPr/>
          <p:nvPr/>
        </p:nvSpPr>
        <p:spPr>
          <a:xfrm>
            <a:off x="5253016" y="2840621"/>
            <a:ext cx="325858" cy="3258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Office"/>
                <a:ea typeface="+mn-ea"/>
                <a:cs typeface="+mn-cs"/>
              </a:rPr>
              <a:t>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575D504-AD52-1E1F-D450-B24BFD18390A}"/>
              </a:ext>
            </a:extLst>
          </p:cNvPr>
          <p:cNvSpPr/>
          <p:nvPr/>
        </p:nvSpPr>
        <p:spPr>
          <a:xfrm>
            <a:off x="5253016" y="2302879"/>
            <a:ext cx="325858" cy="3258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Office"/>
                <a:ea typeface="+mn-ea"/>
                <a:cs typeface="+mn-cs"/>
              </a:rPr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8C5371C-2F72-C05D-B143-A16C148ADD92}"/>
              </a:ext>
            </a:extLst>
          </p:cNvPr>
          <p:cNvSpPr/>
          <p:nvPr/>
        </p:nvSpPr>
        <p:spPr>
          <a:xfrm>
            <a:off x="3565127" y="2408821"/>
            <a:ext cx="325858" cy="3258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Office"/>
                <a:ea typeface="+mn-ea"/>
                <a:cs typeface="+mn-cs"/>
              </a:rPr>
              <a:t>4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2D329AA-0B6C-B179-DF49-75BDC40FAA56}"/>
              </a:ext>
            </a:extLst>
          </p:cNvPr>
          <p:cNvSpPr txBox="1"/>
          <p:nvPr/>
        </p:nvSpPr>
        <p:spPr>
          <a:xfrm>
            <a:off x="6027672" y="1437525"/>
            <a:ext cx="268452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01A7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CKW-Tarife sinken per 2025 deutlich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01A7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Veralteter Doppeltarif fällt weg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01A7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Neuer Netz-Leistungstarif belohnt Kunden, die das Netz nicht mit hohen Leistungsspitzen belasten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01A7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CH" sz="14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Neue Struktur mit Grundtarif (künftigem Messtarif)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01A7D"/>
              </a:buClr>
              <a:buSzTx/>
              <a:buFontTx/>
              <a:buNone/>
              <a:tabLst/>
              <a:defRPr/>
            </a:pPr>
            <a:endParaRPr kumimoji="0" lang="de-CH" sz="1400" b="1" i="0" u="none" strike="noStrike" kern="1200" cap="none" spc="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+mn-ea"/>
              <a:cs typeface="Arial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1A9F9E-66EC-37C6-3731-3AA08D05BC69}"/>
              </a:ext>
            </a:extLst>
          </p:cNvPr>
          <p:cNvSpPr txBox="1"/>
          <p:nvPr/>
        </p:nvSpPr>
        <p:spPr>
          <a:xfrm>
            <a:off x="1868557" y="4553968"/>
            <a:ext cx="694184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Profil H4 (durchschnittlicher Vierpersonenhaushalt mit einem Verbrauch von 4'500 kWh) / Standardtarif / CKW Classic Strom </a:t>
            </a:r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8A56F8-17BC-5D80-0001-E291A4B4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22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F421002-88FD-1A1D-C16B-C945CEEE6A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0" imgH="240" progId="TCLayout.ActiveDocument.1">
                  <p:embed/>
                </p:oleObj>
              </mc:Choice>
              <mc:Fallback>
                <p:oleObj name="think-cell Folie" r:id="rId4" imgW="240" imgH="24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421002-88FD-1A1D-C16B-C945CEEE6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AC48C1E-0E9D-554F-94F0-CF7D919A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/>
              <a:t>Entwicklung Strommarktpreise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D7E947-9EAF-AC26-4773-E703322B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BE12EB-238F-0F3A-6F67-F52696DE8E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7A15E-291E-4007-865A-99447E58048A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5A21CE-52CC-8B45-A497-C227981F6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>
                <a:ea typeface="Verdana"/>
              </a:rPr>
              <a:t>Frontjahr Schweiz (in EUR/MWh)</a:t>
            </a:r>
          </a:p>
          <a:p>
            <a:endParaRPr lang="de-CH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00DFEDC-C0C7-384E-1D27-5AB47AAA4FA5}"/>
              </a:ext>
            </a:extLst>
          </p:cNvPr>
          <p:cNvSpPr txBox="1">
            <a:spLocks/>
          </p:cNvSpPr>
          <p:nvPr/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9000"/>
              <a:buFont typeface="Arial" pitchFamily="34" charset="0"/>
              <a:buNone/>
              <a:defRPr sz="1200" b="0" i="0" kern="1200" baseline="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1pPr>
            <a:lvl2pPr marL="180975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Gotham Book" pitchFamily="50" charset="0"/>
                <a:ea typeface="+mn-ea"/>
                <a:cs typeface="Arial" pitchFamily="34" charset="0"/>
              </a:defRPr>
            </a:lvl3pPr>
            <a:lvl4pPr marL="540975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4pPr>
            <a:lvl5pPr marL="89535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CF02"/>
              </a:buClr>
              <a:buSzPct val="109000"/>
              <a:buFont typeface="Arial" pitchFamily="34" charset="0"/>
              <a:buNone/>
              <a:tabLst/>
              <a:defRPr/>
            </a:pPr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527B83-B3BB-ABC0-65CE-677EFF02F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076" y="1466328"/>
            <a:ext cx="5463847" cy="29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527B83-B3BB-ABC0-65CE-677EFF02F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73" y="1472159"/>
            <a:ext cx="5418023" cy="29664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40D973C1-7611-F90E-1A71-5C7F13F8F7FD}"/>
              </a:ext>
            </a:extLst>
          </p:cNvPr>
          <p:cNvSpPr/>
          <p:nvPr/>
        </p:nvSpPr>
        <p:spPr>
          <a:xfrm>
            <a:off x="4974460" y="1508092"/>
            <a:ext cx="1065600" cy="296783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FCABB59-9C5E-1B27-C246-7A724DA59B17}"/>
              </a:ext>
            </a:extLst>
          </p:cNvPr>
          <p:cNvSpPr/>
          <p:nvPr/>
        </p:nvSpPr>
        <p:spPr>
          <a:xfrm>
            <a:off x="2850798" y="1508092"/>
            <a:ext cx="1064116" cy="29678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1DB52F8-74A5-1A77-319D-F09B89CEA32C}"/>
              </a:ext>
            </a:extLst>
          </p:cNvPr>
          <p:cNvSpPr/>
          <p:nvPr/>
        </p:nvSpPr>
        <p:spPr>
          <a:xfrm>
            <a:off x="3911986" y="1508092"/>
            <a:ext cx="1064115" cy="29678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F421002-88FD-1A1D-C16B-C945CEEE6A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40" imgH="240" progId="TCLayout.ActiveDocument.1">
                  <p:embed/>
                </p:oleObj>
              </mc:Choice>
              <mc:Fallback>
                <p:oleObj name="think-cell Folie" r:id="rId5" imgW="240" imgH="24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421002-88FD-1A1D-C16B-C945CEEE6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AC48C1E-0E9D-554F-94F0-CF7D919A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98688"/>
            <a:ext cx="8280400" cy="536307"/>
          </a:xfrm>
        </p:spPr>
        <p:txBody>
          <a:bodyPr vert="horz"/>
          <a:lstStyle/>
          <a:p>
            <a:r>
              <a:rPr lang="de-CH"/>
              <a:t>Was bedeutet dies für die CKW-Tarife?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5A21CE-52CC-8B45-A497-C227981F6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>
                <a:ea typeface="Verdana"/>
              </a:rPr>
              <a:t>2023-2025</a:t>
            </a:r>
          </a:p>
          <a:p>
            <a:endParaRPr lang="de-CH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00DFEDC-C0C7-384E-1D27-5AB47AAA4FA5}"/>
              </a:ext>
            </a:extLst>
          </p:cNvPr>
          <p:cNvSpPr txBox="1">
            <a:spLocks/>
          </p:cNvSpPr>
          <p:nvPr/>
        </p:nvSpPr>
        <p:spPr>
          <a:xfrm>
            <a:off x="431800" y="805561"/>
            <a:ext cx="8275749" cy="359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9000"/>
              <a:buFont typeface="Arial" pitchFamily="34" charset="0"/>
              <a:buNone/>
              <a:defRPr sz="1200" b="0" i="0" kern="1200" baseline="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1pPr>
            <a:lvl2pPr marL="180975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Gotham Book" pitchFamily="50" charset="0"/>
                <a:ea typeface="+mn-ea"/>
                <a:cs typeface="Arial" pitchFamily="34" charset="0"/>
              </a:defRPr>
            </a:lvl3pPr>
            <a:lvl4pPr marL="540975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4pPr>
            <a:lvl5pPr marL="895350" indent="-1778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CCF02"/>
              </a:buClr>
              <a:buSzPct val="109000"/>
              <a:buFont typeface="Arial" pitchFamily="34" charset="0"/>
              <a:buNone/>
              <a:tabLst/>
              <a:defRPr/>
            </a:pPr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BE12EB-238F-0F3A-6F67-F52696DE8E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A3514-2C61-4DF6-B6E4-1D7734EC47CD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FA68FFD-CAAA-B4E9-2060-B27E3E4C250D}"/>
              </a:ext>
            </a:extLst>
          </p:cNvPr>
          <p:cNvSpPr/>
          <p:nvPr/>
        </p:nvSpPr>
        <p:spPr>
          <a:xfrm>
            <a:off x="3801917" y="2191600"/>
            <a:ext cx="212737" cy="2127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B5B7831-1405-6DAE-890C-F1E2C3E95A14}"/>
              </a:ext>
            </a:extLst>
          </p:cNvPr>
          <p:cNvSpPr txBox="1"/>
          <p:nvPr/>
        </p:nvSpPr>
        <p:spPr>
          <a:xfrm>
            <a:off x="4162380" y="2211406"/>
            <a:ext cx="1703095" cy="1731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1" i="0" u="none" strike="noStrike" kern="1200" cap="none" spc="8" normalizeH="0" baseline="0" noProof="0">
                <a:ln>
                  <a:noFill/>
                </a:ln>
                <a:solidFill>
                  <a:srgbClr val="6C9C3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Festlegung Tarif 2023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825EC95-5C70-0BD7-B03E-2A33817455D2}"/>
              </a:ext>
            </a:extLst>
          </p:cNvPr>
          <p:cNvSpPr/>
          <p:nvPr/>
        </p:nvSpPr>
        <p:spPr>
          <a:xfrm>
            <a:off x="5917496" y="3545297"/>
            <a:ext cx="212737" cy="2127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1CEAE50-E110-8812-B261-FB54F271F7AF}"/>
              </a:ext>
            </a:extLst>
          </p:cNvPr>
          <p:cNvSpPr txBox="1"/>
          <p:nvPr/>
        </p:nvSpPr>
        <p:spPr>
          <a:xfrm>
            <a:off x="5256645" y="2795034"/>
            <a:ext cx="1703095" cy="1731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1" i="0" u="none" strike="noStrike" kern="1200" cap="none" spc="8" normalizeH="0" baseline="0" noProof="0">
                <a:ln>
                  <a:noFill/>
                </a:ln>
                <a:solidFill>
                  <a:srgbClr val="6C9C3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Festlegung Tarif 2024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4B1116-F506-2921-D600-00E61BA174EC}"/>
              </a:ext>
            </a:extLst>
          </p:cNvPr>
          <p:cNvSpPr txBox="1"/>
          <p:nvPr/>
        </p:nvSpPr>
        <p:spPr>
          <a:xfrm>
            <a:off x="6294904" y="3584910"/>
            <a:ext cx="1703095" cy="1731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1" i="0" u="none" strike="noStrike" kern="1200" cap="none" spc="8" normalizeH="0" baseline="0" noProof="0">
                <a:ln>
                  <a:noFill/>
                </a:ln>
                <a:solidFill>
                  <a:srgbClr val="6C9C3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Festlegung Tarif 2025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277BECC-F7E2-C3B1-98B5-39ACA4AE2362}"/>
              </a:ext>
            </a:extLst>
          </p:cNvPr>
          <p:cNvSpPr/>
          <p:nvPr/>
        </p:nvSpPr>
        <p:spPr>
          <a:xfrm>
            <a:off x="4875946" y="2764982"/>
            <a:ext cx="212737" cy="2127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24" name="Pfeil: nach oben 23">
            <a:extLst>
              <a:ext uri="{FF2B5EF4-FFF2-40B4-BE49-F238E27FC236}">
                <a16:creationId xmlns:a16="http://schemas.microsoft.com/office/drawing/2014/main" id="{4869EC8B-FB5E-F82E-293D-97DCDDDEE4FE}"/>
              </a:ext>
            </a:extLst>
          </p:cNvPr>
          <p:cNvSpPr/>
          <p:nvPr/>
        </p:nvSpPr>
        <p:spPr>
          <a:xfrm rot="3187677">
            <a:off x="6008548" y="2016224"/>
            <a:ext cx="295352" cy="397252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25" name="Pfeil: nach oben 24">
            <a:extLst>
              <a:ext uri="{FF2B5EF4-FFF2-40B4-BE49-F238E27FC236}">
                <a16:creationId xmlns:a16="http://schemas.microsoft.com/office/drawing/2014/main" id="{F2552BE9-35C3-0997-3290-996384815EF0}"/>
              </a:ext>
            </a:extLst>
          </p:cNvPr>
          <p:cNvSpPr/>
          <p:nvPr/>
        </p:nvSpPr>
        <p:spPr>
          <a:xfrm rot="6340510">
            <a:off x="7068957" y="2733803"/>
            <a:ext cx="295352" cy="397252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26" name="Pfeil: nach oben 25">
            <a:extLst>
              <a:ext uri="{FF2B5EF4-FFF2-40B4-BE49-F238E27FC236}">
                <a16:creationId xmlns:a16="http://schemas.microsoft.com/office/drawing/2014/main" id="{97A1B03B-5D3C-5219-1C98-D74496B92812}"/>
              </a:ext>
            </a:extLst>
          </p:cNvPr>
          <p:cNvSpPr/>
          <p:nvPr/>
        </p:nvSpPr>
        <p:spPr>
          <a:xfrm rot="7911568">
            <a:off x="8079760" y="3559409"/>
            <a:ext cx="295352" cy="397252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26F00D-10B1-8156-BFFC-0323E23B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03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3B583-B1F4-6444-9A22-2F3557EE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C475FB-EEBD-3140-90F0-B72CB77B56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56484-74C8-4241-99E1-1811D388D68E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C6A9EB-70FC-B649-94D3-7E5610116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/>
              <a:t>Neues Tarifsystem schafft Basis für mehr Innovation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69C464E-EB37-BF43-9FDE-D2AB5E6AECA5}"/>
              </a:ext>
            </a:extLst>
          </p:cNvPr>
          <p:cNvGraphicFramePr>
            <a:graphicFrameLocks noGrp="1"/>
          </p:cNvGraphicFramePr>
          <p:nvPr/>
        </p:nvGraphicFramePr>
        <p:xfrm>
          <a:off x="4756938" y="1489190"/>
          <a:ext cx="3960000" cy="286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04">
                <a:tc>
                  <a:txBody>
                    <a:bodyPr/>
                    <a:lstStyle/>
                    <a:p>
                      <a:r>
                        <a:rPr lang="de-CH" sz="1500" b="1" i="0">
                          <a:solidFill>
                            <a:schemeClr val="bg1"/>
                          </a:solidFill>
                          <a:latin typeface="Gotham Office" panose="02000000000000000000" pitchFamily="2" charset="0"/>
                        </a:rPr>
                        <a:t>Dynamische Tarife</a:t>
                      </a:r>
                    </a:p>
                  </a:txBody>
                  <a:tcPr anchor="ctr">
                    <a:solidFill>
                      <a:srgbClr val="BCC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49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500" b="0" i="0">
                          <a:latin typeface="Gotham Office" panose="02000000000000000000" pitchFamily="2" charset="0"/>
                        </a:rPr>
                        <a:t>Zusätzlich könnten künftig Leistungsspitzen dynamisch bepreist werden. CKW wird solche Modelle als Wahltarif prüfen.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500" b="0" i="0">
                          <a:latin typeface="Gotham Office" panose="02000000000000000000" pitchFamily="2" charset="0"/>
                        </a:rPr>
                        <a:t>So könnte gezielt ein Anreiz geschaffen werden, Strom an sonnigen Tagen über den Mittag zu verbrauchen. Oder umgekehrt das Netz während hoher Belastungen zu entlasten.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895B648-C129-E4FB-CB5A-7B84E432CEFE}"/>
              </a:ext>
            </a:extLst>
          </p:cNvPr>
          <p:cNvGraphicFramePr>
            <a:graphicFrameLocks noGrp="1"/>
          </p:cNvGraphicFramePr>
          <p:nvPr/>
        </p:nvGraphicFramePr>
        <p:xfrm>
          <a:off x="427063" y="1489190"/>
          <a:ext cx="3960000" cy="2861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04">
                <a:tc>
                  <a:txBody>
                    <a:bodyPr/>
                    <a:lstStyle/>
                    <a:p>
                      <a:r>
                        <a:rPr lang="de-CH" sz="1500" b="1" i="0">
                          <a:solidFill>
                            <a:schemeClr val="bg1"/>
                          </a:solidFill>
                          <a:latin typeface="Gotham Office" panose="02000000000000000000" pitchFamily="2" charset="0"/>
                        </a:rPr>
                        <a:t>Sommer-Winter-Tarif</a:t>
                      </a:r>
                    </a:p>
                  </a:txBody>
                  <a:tcPr anchor="ctr">
                    <a:solidFill>
                      <a:srgbClr val="BCCF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49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500" b="0" i="0">
                          <a:latin typeface="Gotham Office" panose="02000000000000000000" pitchFamily="2" charset="0"/>
                        </a:rPr>
                        <a:t>CKW beabsichtigt mittelfristig die Einführung von unterschiedlichen Sommer- und Wintertarifen.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500" b="0" i="0">
                          <a:latin typeface="Gotham Office" panose="02000000000000000000" pitchFamily="2" charset="0"/>
                        </a:rPr>
                        <a:t>Tagsüber im Sommer wird die Schweiz dank des grossen Zubaus von PV-Anlagen verstärkt Stromüberschüsse haben.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500" b="0" i="0">
                          <a:latin typeface="Gotham Office" panose="02000000000000000000" pitchFamily="2" charset="0"/>
                        </a:rPr>
                        <a:t>Dadurch werden die Preise im Sommer tiefer, während sie im Winter steigen.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6A57B-1FB9-77FF-3469-A31739644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36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D7B21106-E4D0-FA0E-19AE-7FE979F00E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7B21106-E4D0-FA0E-19AE-7FE979F00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F7AC45D-98A8-A3C5-4876-B60868D4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9" y="200311"/>
            <a:ext cx="8347410" cy="967194"/>
          </a:xfrm>
        </p:spPr>
        <p:txBody>
          <a:bodyPr vert="horz"/>
          <a:lstStyle/>
          <a:p>
            <a:r>
              <a:rPr lang="de-CH"/>
              <a:t>Entwicklung der Anschlussgesuche </a:t>
            </a:r>
            <a:br>
              <a:rPr lang="de-CH"/>
            </a:br>
            <a:r>
              <a:rPr lang="de-CH"/>
              <a:t>für neue PV-Anlagen bei CKW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A09F4CD-4C60-31F2-E19F-C34727AE1904}"/>
              </a:ext>
            </a:extLst>
          </p:cNvPr>
          <p:cNvSpPr/>
          <p:nvPr/>
        </p:nvSpPr>
        <p:spPr>
          <a:xfrm>
            <a:off x="5817327" y="4293328"/>
            <a:ext cx="223498" cy="176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CBFC16-FCBB-641D-0343-05818EBB34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87"/>
          <a:stretch/>
        </p:blipFill>
        <p:spPr>
          <a:xfrm>
            <a:off x="431800" y="1477839"/>
            <a:ext cx="4164807" cy="2977831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86B0236-453E-0F8C-C3E1-AFF440E603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A74D9-F022-42EB-A87F-F033AC711C19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1CCC76-9E9A-92F2-7DFB-81927599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CA75694-0F40-A099-83C9-24588ADB203C}"/>
              </a:ext>
            </a:extLst>
          </p:cNvPr>
          <p:cNvSpPr txBox="1">
            <a:spLocks/>
          </p:cNvSpPr>
          <p:nvPr/>
        </p:nvSpPr>
        <p:spPr>
          <a:xfrm>
            <a:off x="5774600" y="1519518"/>
            <a:ext cx="2937600" cy="29778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55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9000"/>
              <a:buFont typeface="Arial" pitchFamily="34" charset="0"/>
              <a:buNone/>
              <a:defRPr sz="1200" b="0" i="0" kern="1200" baseline="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1pPr>
            <a:lvl2pPr marL="180967" indent="-179992" algn="l" defTabSz="91435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2pPr>
            <a:lvl3pPr marL="0" indent="0" algn="l" defTabSz="914355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Gotham Book" pitchFamily="50" charset="0"/>
                <a:ea typeface="+mn-ea"/>
                <a:cs typeface="Arial" pitchFamily="34" charset="0"/>
              </a:defRPr>
            </a:lvl3pPr>
            <a:lvl4pPr marL="540949" indent="-179992" algn="l" defTabSz="91435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4pPr>
            <a:lvl5pPr marL="895306" indent="-177791" algn="l" defTabSz="91435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Pct val="109000"/>
              <a:buFont typeface="Arial" pitchFamily="34" charset="0"/>
              <a:buNone/>
              <a:tabLst/>
              <a:defRPr/>
            </a:pPr>
            <a:r>
              <a:rPr kumimoji="0" lang="de-CH" sz="15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Netzanschlussgesuche haben in den letzten Jahren </a:t>
            </a:r>
            <a:r>
              <a:rPr kumimoji="0" lang="de-CH" sz="15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/>
              </a:rPr>
              <a:t>stark zugenommen: </a:t>
            </a:r>
            <a:endParaRPr kumimoji="0" lang="de-CH" sz="1500" b="0" i="0" u="none" strike="noStrike" kern="1200" cap="none" spc="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  <a:p>
            <a:pPr marL="171442" marR="0" lvl="0" indent="-171442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Pct val="109000"/>
              <a:buFont typeface="Arial" pitchFamily="34" charset="0"/>
              <a:buChar char="•"/>
              <a:tabLst/>
              <a:defRPr/>
            </a:pPr>
            <a:endParaRPr kumimoji="0" lang="de-CH" sz="1500" b="0" i="0" u="none" strike="noStrike" kern="1200" cap="none" spc="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  <a:p>
            <a:pPr marL="171442" marR="0" lvl="0" indent="-171442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Pct val="109000"/>
              <a:buFont typeface="Arial" pitchFamily="34" charset="0"/>
              <a:buChar char="•"/>
              <a:tabLst/>
              <a:defRPr/>
            </a:pPr>
            <a:r>
              <a:rPr kumimoji="0" lang="de-CH" sz="15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2021: 1</a:t>
            </a:r>
            <a:r>
              <a:rPr kumimoji="0" lang="de-CH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'</a:t>
            </a:r>
            <a:r>
              <a:rPr kumimoji="0" lang="de-CH" sz="15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555 Gesuche</a:t>
            </a:r>
          </a:p>
          <a:p>
            <a:pPr marL="171442" marR="0" lvl="0" indent="-171442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Pct val="109000"/>
              <a:buFont typeface="Arial" pitchFamily="34" charset="0"/>
              <a:buChar char="•"/>
              <a:tabLst/>
              <a:defRPr/>
            </a:pPr>
            <a:r>
              <a:rPr kumimoji="0" lang="de-CH" sz="15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2022: 3</a:t>
            </a:r>
            <a:r>
              <a:rPr kumimoji="0" lang="de-CH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'</a:t>
            </a:r>
            <a:r>
              <a:rPr kumimoji="0" lang="de-CH" sz="15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232 Gesuche</a:t>
            </a:r>
          </a:p>
          <a:p>
            <a:pPr marL="171442" marR="0" lvl="0" indent="-171442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Pct val="109000"/>
              <a:buFont typeface="Arial" pitchFamily="34" charset="0"/>
              <a:buChar char="•"/>
              <a:tabLst/>
              <a:defRPr/>
            </a:pPr>
            <a:r>
              <a:rPr kumimoji="0" lang="de-CH" sz="15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2023: 3</a:t>
            </a:r>
            <a:r>
              <a:rPr kumimoji="0" lang="de-CH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'</a:t>
            </a:r>
            <a:r>
              <a:rPr kumimoji="0" lang="de-CH" sz="15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713 Gesuche</a:t>
            </a:r>
            <a:endParaRPr kumimoji="0" lang="de-CH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72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FA60897A-F9C7-E813-555A-90EFBC1E5B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60897A-F9C7-E813-555A-90EFBC1E5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22D9B2C-AF6C-C44A-8F93-23BC9C55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90019"/>
            <a:ext cx="8280400" cy="536307"/>
          </a:xfrm>
        </p:spPr>
        <p:txBody>
          <a:bodyPr vert="horz"/>
          <a:lstStyle/>
          <a:p>
            <a:r>
              <a:rPr lang="de-DE">
                <a:latin typeface="Gotham Office" panose="02000000000000000000" pitchFamily="2" charset="0"/>
              </a:rPr>
              <a:t>Kosten für Verstärkungen nehmen zu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3DDD83-6028-288E-79A1-33459FE46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2200" y="1112732"/>
            <a:ext cx="3240000" cy="3339518"/>
          </a:xfrm>
        </p:spPr>
        <p:txBody>
          <a:bodyPr anchor="ctr"/>
          <a:lstStyle/>
          <a:p>
            <a:r>
              <a:rPr lang="de-CH" spc="10">
                <a:latin typeface="Gotham Office"/>
                <a:cs typeface="Arial"/>
              </a:rPr>
              <a:t>Die </a:t>
            </a:r>
            <a:r>
              <a:rPr lang="de-CH" b="1" spc="10">
                <a:latin typeface="Gotham Office"/>
                <a:cs typeface="Arial"/>
              </a:rPr>
              <a:t>geschätzten jährlichen  Kosten der Netzverstärkungen </a:t>
            </a:r>
            <a:r>
              <a:rPr lang="de-CH" spc="10">
                <a:latin typeface="Gotham Office"/>
                <a:cs typeface="Arial"/>
              </a:rPr>
              <a:t>auf Basis der manuell bearbeiteten Anschlussgesuche haben sich nahezu </a:t>
            </a:r>
            <a:r>
              <a:rPr lang="de-CH" b="1" spc="10">
                <a:latin typeface="Gotham Office"/>
                <a:cs typeface="Arial"/>
              </a:rPr>
              <a:t>vervierfacht</a:t>
            </a:r>
            <a:endParaRPr lang="de-CH" spc="1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B64B44-AD3B-CA3D-D6C7-E09B6DF5B2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13946-B15D-40AB-89F0-89D0F76BC7AC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0585CD-98B2-FBF7-FF98-CDF7DD0C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A9266EF-B12F-49CA-5FE1-A392C05F9D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5487" y="1132828"/>
            <a:ext cx="4748213" cy="3339704"/>
            <a:chOff x="320" y="935"/>
            <a:chExt cx="3988" cy="280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60A31E40-4C25-0C66-E163-D52A16E6D6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0" y="935"/>
              <a:ext cx="3987" cy="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+mn-cs"/>
              </a:endParaRPr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9C630BED-32D4-86A6-6BBC-0C8A15EF4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936"/>
              <a:ext cx="3987" cy="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CC3573D-B01E-7C8E-9A50-8CD57D4D0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3322"/>
              <a:ext cx="787" cy="117"/>
            </a:xfrm>
            <a:custGeom>
              <a:avLst/>
              <a:gdLst>
                <a:gd name="T0" fmla="*/ 0 w 5552"/>
                <a:gd name="T1" fmla="*/ 138 h 824"/>
                <a:gd name="T2" fmla="*/ 138 w 5552"/>
                <a:gd name="T3" fmla="*/ 0 h 824"/>
                <a:gd name="T4" fmla="*/ 5415 w 5552"/>
                <a:gd name="T5" fmla="*/ 0 h 824"/>
                <a:gd name="T6" fmla="*/ 5552 w 5552"/>
                <a:gd name="T7" fmla="*/ 138 h 824"/>
                <a:gd name="T8" fmla="*/ 5552 w 5552"/>
                <a:gd name="T9" fmla="*/ 687 h 824"/>
                <a:gd name="T10" fmla="*/ 5415 w 5552"/>
                <a:gd name="T11" fmla="*/ 824 h 824"/>
                <a:gd name="T12" fmla="*/ 138 w 5552"/>
                <a:gd name="T13" fmla="*/ 824 h 824"/>
                <a:gd name="T14" fmla="*/ 0 w 5552"/>
                <a:gd name="T15" fmla="*/ 687 h 824"/>
                <a:gd name="T16" fmla="*/ 0 w 5552"/>
                <a:gd name="T17" fmla="*/ 13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52" h="824">
                  <a:moveTo>
                    <a:pt x="0" y="138"/>
                  </a:moveTo>
                  <a:cubicBezTo>
                    <a:pt x="0" y="62"/>
                    <a:pt x="62" y="0"/>
                    <a:pt x="138" y="0"/>
                  </a:cubicBezTo>
                  <a:lnTo>
                    <a:pt x="5415" y="0"/>
                  </a:lnTo>
                  <a:cubicBezTo>
                    <a:pt x="5491" y="0"/>
                    <a:pt x="5552" y="62"/>
                    <a:pt x="5552" y="138"/>
                  </a:cubicBezTo>
                  <a:lnTo>
                    <a:pt x="5552" y="687"/>
                  </a:lnTo>
                  <a:cubicBezTo>
                    <a:pt x="5552" y="763"/>
                    <a:pt x="5491" y="824"/>
                    <a:pt x="5415" y="824"/>
                  </a:cubicBezTo>
                  <a:lnTo>
                    <a:pt x="138" y="824"/>
                  </a:lnTo>
                  <a:cubicBezTo>
                    <a:pt x="62" y="824"/>
                    <a:pt x="0" y="763"/>
                    <a:pt x="0" y="687"/>
                  </a:cubicBezTo>
                  <a:lnTo>
                    <a:pt x="0" y="138"/>
                  </a:lnTo>
                  <a:close/>
                </a:path>
              </a:pathLst>
            </a:custGeom>
            <a:solidFill>
              <a:srgbClr val="901A7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+mn-cs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EC55B520-8AD1-D4A2-862C-8D2409D36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3331"/>
              <a:ext cx="4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7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Office" panose="02000000000000000000" pitchFamily="2" charset="0"/>
                  <a:ea typeface="+mn-ea"/>
                  <a:cs typeface="+mn-cs"/>
                </a:rPr>
                <a:t>4.4 MCHF</a:t>
              </a:r>
              <a:endParaRPr kumimoji="0" lang="de-DE" altLang="de-D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8958D0F-283B-30C9-D71F-46C55D90A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3322"/>
              <a:ext cx="789" cy="117"/>
            </a:xfrm>
            <a:custGeom>
              <a:avLst/>
              <a:gdLst>
                <a:gd name="T0" fmla="*/ 0 w 5560"/>
                <a:gd name="T1" fmla="*/ 138 h 824"/>
                <a:gd name="T2" fmla="*/ 138 w 5560"/>
                <a:gd name="T3" fmla="*/ 0 h 824"/>
                <a:gd name="T4" fmla="*/ 5423 w 5560"/>
                <a:gd name="T5" fmla="*/ 0 h 824"/>
                <a:gd name="T6" fmla="*/ 5560 w 5560"/>
                <a:gd name="T7" fmla="*/ 138 h 824"/>
                <a:gd name="T8" fmla="*/ 5560 w 5560"/>
                <a:gd name="T9" fmla="*/ 687 h 824"/>
                <a:gd name="T10" fmla="*/ 5423 w 5560"/>
                <a:gd name="T11" fmla="*/ 824 h 824"/>
                <a:gd name="T12" fmla="*/ 138 w 5560"/>
                <a:gd name="T13" fmla="*/ 824 h 824"/>
                <a:gd name="T14" fmla="*/ 0 w 5560"/>
                <a:gd name="T15" fmla="*/ 687 h 824"/>
                <a:gd name="T16" fmla="*/ 0 w 5560"/>
                <a:gd name="T17" fmla="*/ 13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0" h="824">
                  <a:moveTo>
                    <a:pt x="0" y="138"/>
                  </a:moveTo>
                  <a:cubicBezTo>
                    <a:pt x="0" y="62"/>
                    <a:pt x="62" y="0"/>
                    <a:pt x="138" y="0"/>
                  </a:cubicBezTo>
                  <a:lnTo>
                    <a:pt x="5423" y="0"/>
                  </a:lnTo>
                  <a:cubicBezTo>
                    <a:pt x="5499" y="0"/>
                    <a:pt x="5560" y="62"/>
                    <a:pt x="5560" y="138"/>
                  </a:cubicBezTo>
                  <a:lnTo>
                    <a:pt x="5560" y="687"/>
                  </a:lnTo>
                  <a:cubicBezTo>
                    <a:pt x="5560" y="763"/>
                    <a:pt x="5499" y="824"/>
                    <a:pt x="5423" y="824"/>
                  </a:cubicBezTo>
                  <a:lnTo>
                    <a:pt x="138" y="824"/>
                  </a:lnTo>
                  <a:cubicBezTo>
                    <a:pt x="62" y="824"/>
                    <a:pt x="0" y="763"/>
                    <a:pt x="0" y="687"/>
                  </a:cubicBezTo>
                  <a:lnTo>
                    <a:pt x="0" y="138"/>
                  </a:lnTo>
                  <a:close/>
                </a:path>
              </a:pathLst>
            </a:custGeom>
            <a:solidFill>
              <a:srgbClr val="901A7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+mn-cs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A7596EBC-4BBB-3797-BC5A-63AEEC615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3331"/>
              <a:ext cx="4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7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Office" panose="02000000000000000000" pitchFamily="2" charset="0"/>
                  <a:ea typeface="+mn-ea"/>
                  <a:cs typeface="+mn-cs"/>
                </a:rPr>
                <a:t>9.4 MCHF</a:t>
              </a:r>
              <a:endParaRPr kumimoji="0" lang="de-DE" altLang="de-D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C29A9D9-4EF6-9AB2-0FD4-C4B046803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3322"/>
              <a:ext cx="788" cy="117"/>
            </a:xfrm>
            <a:custGeom>
              <a:avLst/>
              <a:gdLst>
                <a:gd name="T0" fmla="*/ 0 w 5552"/>
                <a:gd name="T1" fmla="*/ 138 h 824"/>
                <a:gd name="T2" fmla="*/ 138 w 5552"/>
                <a:gd name="T3" fmla="*/ 0 h 824"/>
                <a:gd name="T4" fmla="*/ 5415 w 5552"/>
                <a:gd name="T5" fmla="*/ 0 h 824"/>
                <a:gd name="T6" fmla="*/ 5552 w 5552"/>
                <a:gd name="T7" fmla="*/ 138 h 824"/>
                <a:gd name="T8" fmla="*/ 5552 w 5552"/>
                <a:gd name="T9" fmla="*/ 687 h 824"/>
                <a:gd name="T10" fmla="*/ 5415 w 5552"/>
                <a:gd name="T11" fmla="*/ 824 h 824"/>
                <a:gd name="T12" fmla="*/ 138 w 5552"/>
                <a:gd name="T13" fmla="*/ 824 h 824"/>
                <a:gd name="T14" fmla="*/ 0 w 5552"/>
                <a:gd name="T15" fmla="*/ 687 h 824"/>
                <a:gd name="T16" fmla="*/ 0 w 5552"/>
                <a:gd name="T17" fmla="*/ 13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52" h="824">
                  <a:moveTo>
                    <a:pt x="0" y="138"/>
                  </a:moveTo>
                  <a:cubicBezTo>
                    <a:pt x="0" y="62"/>
                    <a:pt x="62" y="0"/>
                    <a:pt x="138" y="0"/>
                  </a:cubicBezTo>
                  <a:lnTo>
                    <a:pt x="5415" y="0"/>
                  </a:lnTo>
                  <a:cubicBezTo>
                    <a:pt x="5491" y="0"/>
                    <a:pt x="5552" y="62"/>
                    <a:pt x="5552" y="138"/>
                  </a:cubicBezTo>
                  <a:lnTo>
                    <a:pt x="5552" y="687"/>
                  </a:lnTo>
                  <a:cubicBezTo>
                    <a:pt x="5552" y="763"/>
                    <a:pt x="5491" y="824"/>
                    <a:pt x="5415" y="824"/>
                  </a:cubicBezTo>
                  <a:lnTo>
                    <a:pt x="138" y="824"/>
                  </a:lnTo>
                  <a:cubicBezTo>
                    <a:pt x="62" y="824"/>
                    <a:pt x="0" y="763"/>
                    <a:pt x="0" y="687"/>
                  </a:cubicBezTo>
                  <a:lnTo>
                    <a:pt x="0" y="138"/>
                  </a:lnTo>
                  <a:close/>
                </a:path>
              </a:pathLst>
            </a:custGeom>
            <a:solidFill>
              <a:srgbClr val="901A7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+mn-cs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746F2D47-26CA-CB00-03D6-697F17D6A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3331"/>
              <a:ext cx="46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7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Office" panose="02000000000000000000" pitchFamily="2" charset="0"/>
                  <a:ea typeface="+mn-ea"/>
                  <a:cs typeface="+mn-cs"/>
                </a:rPr>
                <a:t>17.2 MCHF</a:t>
              </a:r>
              <a:endParaRPr kumimoji="0" lang="de-DE" altLang="de-DE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056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9D3F0C38-B65D-A870-A9C4-8ADF101FE7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40" imgH="240" progId="TCLayout.ActiveDocument.1">
                  <p:embed/>
                </p:oleObj>
              </mc:Choice>
              <mc:Fallback>
                <p:oleObj name="think-cell Folie" r:id="rId4" imgW="240" imgH="24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3F0C38-B65D-A870-A9C4-8ADF101FE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F7AC45D-98A8-A3C5-4876-B60868D4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>
                <a:latin typeface="Gotham Office"/>
                <a:cs typeface="Arial"/>
              </a:rPr>
              <a:t>Bau einer Trafostation</a:t>
            </a:r>
            <a:endParaRPr lang="de-CH" strike="sngStrike">
              <a:latin typeface="Gotham Office"/>
              <a:cs typeface="Arial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6EC563-E72C-5B13-2D1E-F42E2FB3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E61742-F058-2923-1CA1-2622FEEF3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548" y="1251625"/>
            <a:ext cx="2340000" cy="3162164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de-CH" sz="1400" b="1" spc="10">
                <a:latin typeface="Gotham Office"/>
                <a:cs typeface="Arial"/>
              </a:rPr>
              <a:t>Planung/Bewilligung</a:t>
            </a:r>
          </a:p>
          <a:p>
            <a:pPr marL="170815" indent="-17081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spc="10">
                <a:latin typeface="Gotham Office"/>
                <a:cs typeface="Arial"/>
              </a:rPr>
              <a:t>Teilweise sehr aufwändig, bis Standort gefunden wird </a:t>
            </a:r>
          </a:p>
          <a:p>
            <a:pPr marL="170815" indent="-17081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spc="10">
                <a:latin typeface="Gotham Office"/>
                <a:cs typeface="Arial"/>
              </a:rPr>
              <a:t>Viel Aufwand bei Projekt ausserhalb Bauzone</a:t>
            </a:r>
          </a:p>
          <a:p>
            <a:pPr>
              <a:spcAft>
                <a:spcPts val="600"/>
              </a:spcAft>
            </a:pPr>
            <a:r>
              <a:rPr lang="de-CH" sz="1400" b="1" spc="10">
                <a:latin typeface="Gotham Office"/>
                <a:cs typeface="Arial"/>
              </a:rPr>
              <a:t>Ausführung</a:t>
            </a:r>
          </a:p>
          <a:p>
            <a:pPr marL="170815" indent="-17081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spc="10">
                <a:latin typeface="Gotham Office"/>
                <a:cs typeface="Arial"/>
              </a:rPr>
              <a:t>Fachkräfte als limitierender Faktor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B4BC49D-72DA-BB81-63B9-ECAD97250D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1184589"/>
            <a:ext cx="5652000" cy="3229200"/>
          </a:xfrm>
        </p:spPr>
        <p:txBody>
          <a:bodyPr/>
          <a:lstStyle/>
          <a:p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A5A36D-0B16-6EF7-2D57-412853ECE0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B2A0B-9169-4D0B-B6A0-14ED5FE554E2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6A4B90-6AE0-F47F-1EB3-AA89CB2B4D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624" b="8134"/>
          <a:stretch/>
        </p:blipFill>
        <p:spPr>
          <a:xfrm>
            <a:off x="436453" y="1184589"/>
            <a:ext cx="5647347" cy="3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06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AC45D-98A8-A3C5-4876-B60868D4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9" y="200312"/>
            <a:ext cx="8364608" cy="536307"/>
          </a:xfrm>
        </p:spPr>
        <p:txBody>
          <a:bodyPr/>
          <a:lstStyle/>
          <a:p>
            <a:r>
              <a:rPr lang="de-CH"/>
              <a:t>Umgesetzte Massnahmen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6EC563-E72C-5B13-2D1E-F42E2FB3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E61742-F058-2923-1CA1-2622FEEF3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547" y="1209223"/>
            <a:ext cx="2429319" cy="3229060"/>
          </a:xfrm>
        </p:spPr>
        <p:txBody>
          <a:bodyPr/>
          <a:lstStyle/>
          <a:p>
            <a:pPr marL="171446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pc="10"/>
              <a:t>Netzanschlussrechner </a:t>
            </a:r>
          </a:p>
          <a:p>
            <a:pPr marL="171446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pc="10"/>
              <a:t>Maximale Einspeiseleistung am Objekt</a:t>
            </a:r>
          </a:p>
          <a:p>
            <a:pPr marL="171446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pc="10"/>
              <a:t>Erste Datenlieferung für Energieplanungs-GIS Kt. LU</a:t>
            </a:r>
          </a:p>
          <a:p>
            <a:pPr marL="171446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pc="10"/>
              <a:t>Stellenaufbau, externe Dienstleister</a:t>
            </a:r>
          </a:p>
          <a:p>
            <a:pPr marL="171446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pc="10"/>
              <a:t>Informations-veranstaltungen</a:t>
            </a:r>
          </a:p>
          <a:p>
            <a:pPr marL="171446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pc="10"/>
              <a:t>Szenarien bis 2040 simuliert</a:t>
            </a:r>
          </a:p>
          <a:p>
            <a:pPr marL="171446" indent="-171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pc="10"/>
              <a:t>Ziel-Standortplanung Trafostationen</a:t>
            </a:r>
            <a:endParaRPr lang="de-CH"/>
          </a:p>
        </p:txBody>
      </p:sp>
      <p:pic>
        <p:nvPicPr>
          <p:cNvPr id="6" name="Bildplatzhalter 7" descr="Ein Bild, das draußen, Himmel, Landfahrzeug, Rad enthält.&#10;&#10;Automatisch generierte Beschreibung">
            <a:extLst>
              <a:ext uri="{FF2B5EF4-FFF2-40B4-BE49-F238E27FC236}">
                <a16:creationId xmlns:a16="http://schemas.microsoft.com/office/drawing/2014/main" id="{F556F79A-1DB6-E03C-49AC-230D902ED7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b="7182"/>
          <a:stretch>
            <a:fillRect/>
          </a:stretch>
        </p:blipFill>
        <p:spPr>
          <a:xfrm>
            <a:off x="431801" y="1209222"/>
            <a:ext cx="5651500" cy="3228975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4DBC5D-4133-DFDD-922E-F66B6A03CC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51A45-286F-4EBD-A656-DBFED91566EB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98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9E3A7-0555-09F9-7683-636455CE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Was ist unser Anspruch?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2F1C0D-34A4-013A-43F0-A3C48B1E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381FA2-A025-7088-750A-FFFD29CE59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sz="1800" b="1">
                <a:solidFill>
                  <a:schemeClr val="accent1"/>
                </a:solidFill>
                <a:latin typeface="+mj-lt"/>
                <a:ea typeface="Arial" panose="020B0604020202020204" pitchFamily="34" charset="0"/>
              </a:rPr>
              <a:t>R</a:t>
            </a:r>
            <a:r>
              <a:rPr lang="de-CH" sz="1800" b="1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</a:rPr>
              <a:t>echtzeitig zur Einführung von LEG und </a:t>
            </a:r>
            <a:r>
              <a:rPr lang="de-CH" sz="1800" b="1" err="1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</a:rPr>
              <a:t>vZEV</a:t>
            </a:r>
            <a:r>
              <a:rPr lang="de-CH" sz="1800" b="1">
                <a:solidFill>
                  <a:schemeClr val="accent1"/>
                </a:solidFill>
                <a:effectLst/>
                <a:latin typeface="+mj-lt"/>
                <a:ea typeface="Arial" panose="020B0604020202020204" pitchFamily="34" charset="0"/>
              </a:rPr>
              <a:t> mit möglichst einfachen, effizienten und kundenfreundlichen Lösungen parat sein.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1800">
                <a:latin typeface="+mj-lt"/>
              </a:rPr>
              <a:t>Einfach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1800">
                <a:latin typeface="+mj-lt"/>
              </a:rPr>
              <a:t>Self-Service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1800">
                <a:latin typeface="+mj-lt"/>
              </a:rPr>
              <a:t>Durchgehend digitalisiert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1800">
                <a:latin typeface="+mj-lt"/>
              </a:rPr>
              <a:t>Möglichst wenig Aufwand für Nutzer und CKW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1800">
                <a:latin typeface="+mj-lt"/>
              </a:rPr>
              <a:t>Zukunftsfähigkeit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80EF0D-A456-4153-8F75-6A4F68835E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866E-DE7A-4D12-ACB3-1921253B0E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8377BA-CBF4-166E-3B35-843641BF4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528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1D367-1AE9-E1B8-ACD3-FCD17AE2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sind gut unterwegs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A9C732-B40A-C558-EF9D-98C1F688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B030655-AEF3-48AA-AB50-1ECC8BD668CB}" type="slidenum">
              <a:rPr lang="de-CH" smtClean="0"/>
              <a:pPr algn="r"/>
              <a:t>3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2EB75D-058E-856B-B792-5FC1391067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DD75E0-5369-44C9-8CED-F52DDFB622FD}" type="datetime1">
              <a:rPr lang="de-DE" smtClean="0"/>
              <a:t>24.10.2024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AF5E81F-1940-363F-7CF3-476505E5E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2BD8B1-3545-0E0A-8913-29CCB23C6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12191" r="-5245" b="7900"/>
          <a:stretch/>
        </p:blipFill>
        <p:spPr bwMode="auto">
          <a:xfrm>
            <a:off x="431800" y="1569539"/>
            <a:ext cx="5289499" cy="28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04506C-9E54-59BB-2AD7-585EF9CB2B08}"/>
              </a:ext>
            </a:extLst>
          </p:cNvPr>
          <p:cNvSpPr txBox="1"/>
          <p:nvPr/>
        </p:nvSpPr>
        <p:spPr>
          <a:xfrm>
            <a:off x="5721299" y="2571750"/>
            <a:ext cx="279795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</a:pPr>
            <a:r>
              <a:rPr lang="de-CH" sz="1500" b="1" spc="10" dirty="0">
                <a:cs typeface="Arial" pitchFamily="34" charset="0"/>
              </a:rPr>
              <a:t>Ziel Stromgesetz 2035: </a:t>
            </a:r>
            <a:br>
              <a:rPr lang="de-CH" sz="1500" b="1" spc="10" dirty="0">
                <a:cs typeface="Arial" pitchFamily="34" charset="0"/>
              </a:rPr>
            </a:br>
            <a:r>
              <a:rPr lang="de-CH" sz="1500" b="1" spc="10" dirty="0">
                <a:cs typeface="Arial" pitchFamily="34" charset="0"/>
              </a:rPr>
              <a:t>35 TWh neue erneuerbare Energien</a:t>
            </a:r>
          </a:p>
        </p:txBody>
      </p:sp>
    </p:spTree>
    <p:extLst>
      <p:ext uri="{BB962C8B-B14F-4D97-AF65-F5344CB8AC3E}">
        <p14:creationId xmlns:p14="http://schemas.microsoft.com/office/powerpoint/2010/main" val="152699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9E3A7-0555-09F9-7683-636455CE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Was haben wir aktuell?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2F1C0D-34A4-013A-43F0-A3C48B1E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20E5685-419B-77AA-9572-F0E9115E7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b="1"/>
              <a:t>100% Smart Meter im Versorgungsgebiet!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>
                <a:latin typeface="Gotham Office"/>
                <a:cs typeface="Arial"/>
              </a:rPr>
              <a:t>Prozess zur Anmeldung eines ZEV/</a:t>
            </a:r>
            <a:r>
              <a:rPr lang="de-CH" err="1">
                <a:latin typeface="Gotham Office"/>
                <a:cs typeface="Arial"/>
              </a:rPr>
              <a:t>vZEV</a:t>
            </a:r>
            <a:r>
              <a:rPr lang="de-CH">
                <a:latin typeface="Gotham Office"/>
                <a:cs typeface="Arial"/>
              </a:rPr>
              <a:t> (Installationsanzeige via Netzportal)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>
                <a:latin typeface="Gotham Office"/>
                <a:cs typeface="Arial"/>
              </a:rPr>
              <a:t>Ab 2025 Tarifstruktur mit separatem Grundtarif (zukünftiger Messtarif)</a:t>
            </a:r>
            <a:endParaRPr lang="de-CH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/>
              <a:t>Interdisziplinäre Projektgruppe, welche die Voraussetzungen erarbeitet und umsetzt: IT / Messtechnik / Meldewesen / Abrechnung</a:t>
            </a:r>
          </a:p>
        </p:txBody>
      </p:sp>
      <p:pic>
        <p:nvPicPr>
          <p:cNvPr id="10" name="Bildplatzhalter 9" descr="Ein Bild, das Kleidung, Person, Text, Flasche enthält.&#10;&#10;Automatisch generierte Beschreibung">
            <a:extLst>
              <a:ext uri="{FF2B5EF4-FFF2-40B4-BE49-F238E27FC236}">
                <a16:creationId xmlns:a16="http://schemas.microsoft.com/office/drawing/2014/main" id="{A767FF00-80B8-19C9-A93C-AC35A57B60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" b="7149"/>
          <a:stretch>
            <a:fillRect/>
          </a:stretch>
        </p:blipFill>
        <p:spPr/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80EF0D-A456-4153-8F75-6A4F68835E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866E-DE7A-4D12-ACB3-1921253B0E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381FA2-A025-7088-750A-FFFD29CE5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8903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9E3A7-0555-09F9-7683-636455CE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98687"/>
            <a:ext cx="8280400" cy="536307"/>
          </a:xfrm>
        </p:spPr>
        <p:txBody>
          <a:bodyPr/>
          <a:lstStyle/>
          <a:p>
            <a:r>
              <a:rPr lang="de-CH"/>
              <a:t>Was fehlt oder muss angepasst werden?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2F1C0D-34A4-013A-43F0-A3C48B1E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381FA2-A025-7088-750A-FFFD29CE59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/>
              <a:t>Interface für Kunden: Information, Bildung, Verwaltung einer 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/>
              <a:t>Klärung Verantwortlichkeiten (VNB / LEG)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/>
              <a:t>Stammdatenstruktur mit zusätzlichen Attributen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/>
              <a:t>Schnittstellen zu Umsystemen (SAP / EDM / my.ckw.ch…)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/>
              <a:t>Abrechnungsprozess / Rechnungslayout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/>
              <a:t>Umsetzungs-Richtlinien (z.B. Änderungen, Erweiterungen)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80EF0D-A456-4153-8F75-6A4F68835E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866E-DE7A-4D12-ACB3-1921253B0E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8377BA-CBF4-166E-3B35-843641BF4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0598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9E3A7-0555-09F9-7683-636455CE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98687"/>
            <a:ext cx="8280400" cy="536307"/>
          </a:xfrm>
        </p:spPr>
        <p:txBody>
          <a:bodyPr/>
          <a:lstStyle/>
          <a:p>
            <a:r>
              <a:rPr lang="de-CH"/>
              <a:t>Grösste Herausforderungen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2F1C0D-34A4-013A-43F0-A3C48B1E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381FA2-A025-7088-750A-FFFD29CE59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sz="2000"/>
              <a:t>Termingerechte Umsetzung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/>
              <a:t>Konsistenz der Daten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/>
              <a:t>Regulatorische Unsicherheiten – gleichzeitig zunehmendes «Kundeninteresse»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/>
          </a:p>
          <a:p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80EF0D-A456-4153-8F75-6A4F68835E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866E-DE7A-4D12-ACB3-1921253B0E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8377BA-CBF4-166E-3B35-843641BF4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3909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9E3A7-0555-09F9-7683-636455CE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9" y="200311"/>
            <a:ext cx="8280000" cy="967194"/>
          </a:xfrm>
        </p:spPr>
        <p:txBody>
          <a:bodyPr/>
          <a:lstStyle/>
          <a:p>
            <a:r>
              <a:rPr lang="de-CH"/>
              <a:t>Lösungsansatz: </a:t>
            </a:r>
            <a:br>
              <a:rPr lang="de-CH"/>
            </a:br>
            <a:r>
              <a:rPr lang="de-CH"/>
              <a:t>CKW beteiligt sich beim Projekt LEG Hub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2F1C0D-34A4-013A-43F0-A3C48B1E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8377BA-CBF4-166E-3B35-843641BF4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CH" sz="1800">
                <a:latin typeface="Gotham Office"/>
                <a:cs typeface="Arial"/>
              </a:rPr>
              <a:t>Gemeinsamer Ansatz von 20+ Schweizer EVUs</a:t>
            </a:r>
            <a:endParaRPr lang="de-CH" sz="180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80EF0D-A456-4153-8F75-6A4F68835E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866E-DE7A-4D12-ACB3-1921253B0E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381FA2-A025-7088-750A-FFFD29CE5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  <a:p>
            <a:endParaRPr lang="de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492D93B-3677-C870-BF52-87B4B0778FB7}"/>
                  </a:ext>
                </a:extLst>
              </p14:cNvPr>
              <p14:cNvContentPartPr/>
              <p14:nvPr/>
            </p14:nvContentPartPr>
            <p14:xfrm>
              <a:off x="6245368" y="2095655"/>
              <a:ext cx="36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492D93B-3677-C870-BF52-87B4B0778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2368" y="2032655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DEF59D4-A55F-C7B9-5BCC-65932444D082}"/>
              </a:ext>
            </a:extLst>
          </p:cNvPr>
          <p:cNvGrpSpPr/>
          <p:nvPr/>
        </p:nvGrpSpPr>
        <p:grpSpPr>
          <a:xfrm>
            <a:off x="394324" y="1276350"/>
            <a:ext cx="5141491" cy="3166810"/>
            <a:chOff x="744429" y="1862735"/>
            <a:chExt cx="5481245" cy="3376075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67CE5E36-540B-C9F7-B6DA-C5F62CCC8715}"/>
                </a:ext>
              </a:extLst>
            </p:cNvPr>
            <p:cNvGrpSpPr/>
            <p:nvPr/>
          </p:nvGrpSpPr>
          <p:grpSpPr>
            <a:xfrm>
              <a:off x="744429" y="1862735"/>
              <a:ext cx="5481245" cy="3376075"/>
              <a:chOff x="744429" y="1862735"/>
              <a:chExt cx="5481245" cy="3376075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F37ED687-E140-79BB-CE75-6C2EDD2C1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429" y="1871544"/>
                <a:ext cx="5481245" cy="3367266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Freihand 10">
                    <a:extLst>
                      <a:ext uri="{FF2B5EF4-FFF2-40B4-BE49-F238E27FC236}">
                        <a16:creationId xmlns:a16="http://schemas.microsoft.com/office/drawing/2014/main" id="{C85DFA06-77EB-570D-73F8-B4F813BFC6DB}"/>
                      </a:ext>
                    </a:extLst>
                  </p14:cNvPr>
                  <p14:cNvContentPartPr/>
                  <p14:nvPr/>
                </p14:nvContentPartPr>
                <p14:xfrm>
                  <a:off x="4890688" y="1862735"/>
                  <a:ext cx="1285560" cy="25920"/>
                </p14:xfrm>
              </p:contentPart>
            </mc:Choice>
            <mc:Fallback xmlns="">
              <p:pic>
                <p:nvPicPr>
                  <p:cNvPr id="11" name="Freihand 10">
                    <a:extLst>
                      <a:ext uri="{FF2B5EF4-FFF2-40B4-BE49-F238E27FC236}">
                        <a16:creationId xmlns:a16="http://schemas.microsoft.com/office/drawing/2014/main" id="{C85DFA06-77EB-570D-73F8-B4F813BFC6D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823552" y="1796029"/>
                    <a:ext cx="1419449" cy="158951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2806F6DD-0BFF-2B59-5786-7A6C5ED1A579}"/>
                  </a:ext>
                </a:extLst>
              </p:cNvPr>
              <p:cNvGrpSpPr/>
              <p:nvPr/>
            </p:nvGrpSpPr>
            <p:grpSpPr>
              <a:xfrm>
                <a:off x="756448" y="1894775"/>
                <a:ext cx="453240" cy="227520"/>
                <a:chOff x="756448" y="1894775"/>
                <a:chExt cx="453240" cy="227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2" name="Freihand 11">
                      <a:extLst>
                        <a:ext uri="{FF2B5EF4-FFF2-40B4-BE49-F238E27FC236}">
                          <a16:creationId xmlns:a16="http://schemas.microsoft.com/office/drawing/2014/main" id="{C0BBE555-AB0B-E04C-52B0-60CF899269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56448" y="1894775"/>
                    <a:ext cx="453240" cy="227520"/>
                  </p14:xfrm>
                </p:contentPart>
              </mc:Choice>
              <mc:Fallback xmlns="">
                <p:pic>
                  <p:nvPicPr>
                    <p:cNvPr id="12" name="Freihand 11">
                      <a:extLst>
                        <a:ext uri="{FF2B5EF4-FFF2-40B4-BE49-F238E27FC236}">
                          <a16:creationId xmlns:a16="http://schemas.microsoft.com/office/drawing/2014/main" id="{C0BBE555-AB0B-E04C-52B0-60CF89926903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689287" y="1827632"/>
                      <a:ext cx="587178" cy="3614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3" name="Freihand 12">
                      <a:extLst>
                        <a:ext uri="{FF2B5EF4-FFF2-40B4-BE49-F238E27FC236}">
                          <a16:creationId xmlns:a16="http://schemas.microsoft.com/office/drawing/2014/main" id="{A3CC9B05-9341-1216-5508-C69A0117B9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7368" y="1966775"/>
                    <a:ext cx="53640" cy="50040"/>
                  </p14:xfrm>
                </p:contentPart>
              </mc:Choice>
              <mc:Fallback xmlns="">
                <p:pic>
                  <p:nvPicPr>
                    <p:cNvPr id="13" name="Freihand 12">
                      <a:extLst>
                        <a:ext uri="{FF2B5EF4-FFF2-40B4-BE49-F238E27FC236}">
                          <a16:creationId xmlns:a16="http://schemas.microsoft.com/office/drawing/2014/main" id="{A3CC9B05-9341-1216-5508-C69A0117B9A0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940318" y="1899413"/>
                      <a:ext cx="187357" cy="18437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BC3EE58-4441-42E2-648E-4E59257F6362}"/>
                </a:ext>
              </a:extLst>
            </p:cNvPr>
            <p:cNvSpPr/>
            <p:nvPr/>
          </p:nvSpPr>
          <p:spPr>
            <a:xfrm>
              <a:off x="750496" y="3804248"/>
              <a:ext cx="529532" cy="1156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Office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532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E2E2F-EBAC-5A4A-56A6-5E6130E8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Einblick ins Konzept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4FF06A-49AD-EE73-106D-6B91ED38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A42633-140C-C93F-1090-31DCC4196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Einfach</a:t>
            </a:r>
          </a:p>
          <a:p>
            <a:r>
              <a:rPr lang="de-CH"/>
              <a:t>Automatisiert</a:t>
            </a:r>
          </a:p>
          <a:p>
            <a:r>
              <a:rPr lang="de-CH"/>
              <a:t>Prozessgesteuert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1B32716-A843-D4C6-5B1F-B08FBB2666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AE1C1D-D42B-8348-7AB5-CEE9408FF8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4BCE-93FA-4FB9-A716-BA77038A49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B1E5C0-6465-0F30-0CB7-EC03F49364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D057825-D431-8984-704C-11921AE7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366300"/>
            <a:ext cx="5671429" cy="29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E2E2F-EBAC-5A4A-56A6-5E6130E8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Einblick ins Konzept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4FF06A-49AD-EE73-106D-6B91ED38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A42633-140C-C93F-1090-31DCC4196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Einfach</a:t>
            </a:r>
          </a:p>
          <a:p>
            <a:r>
              <a:rPr lang="de-CH"/>
              <a:t>Automatisiert</a:t>
            </a:r>
          </a:p>
          <a:p>
            <a:r>
              <a:rPr lang="de-CH"/>
              <a:t>Prozessgesteuert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AE1C1D-D42B-8348-7AB5-CEE9408FF8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4BCE-93FA-4FB9-A716-BA77038A49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E0D627-A40A-4ABE-EAFB-E6E597AE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492250"/>
            <a:ext cx="4476630" cy="2941786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CE4FCAC-1BDE-9EE7-CAC6-FD377EA74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487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E2E2F-EBAC-5A4A-56A6-5E6130E8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Einblick ins Konzept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4FF06A-49AD-EE73-106D-6B91ED38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A42633-140C-C93F-1090-31DCC4196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Einfach</a:t>
            </a:r>
          </a:p>
          <a:p>
            <a:r>
              <a:rPr lang="de-CH"/>
              <a:t>Automatisiert</a:t>
            </a:r>
          </a:p>
          <a:p>
            <a:r>
              <a:rPr lang="de-CH"/>
              <a:t>Prozessgesteuert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AE1C1D-D42B-8348-7AB5-CEE9408FF8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4BCE-93FA-4FB9-A716-BA77038A49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ABE6CD3-C546-301E-EDB0-49E7B7FD8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591053"/>
            <a:ext cx="5571195" cy="2598698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CE4FCAC-1BDE-9EE7-CAC6-FD377EA74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3703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5D27ADD-61D6-BB5A-65ED-EF35FCB4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669" y="1693970"/>
            <a:ext cx="3912505" cy="25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49E3A7-0555-09F9-7683-636455CE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9" y="200311"/>
            <a:ext cx="8280000" cy="967194"/>
          </a:xfrm>
        </p:spPr>
        <p:txBody>
          <a:bodyPr/>
          <a:lstStyle/>
          <a:p>
            <a:r>
              <a:rPr lang="de-CH"/>
              <a:t>Mit wem kann ich eine LEG oder einen </a:t>
            </a:r>
            <a:r>
              <a:rPr lang="de-CH" err="1"/>
              <a:t>vZEV</a:t>
            </a:r>
            <a:r>
              <a:rPr lang="de-CH"/>
              <a:t> bilden?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2F1C0D-34A4-013A-43F0-A3C48B1E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26B37F9-2FE1-45D4-14B1-944CE4CB6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Alle relevanten Daten sind in den CKW-Systemen verfügbar und werden laufend aktualisiert </a:t>
            </a:r>
            <a:r>
              <a:rPr lang="de-CH">
                <a:sym typeface="Wingdings" panose="05000000000000000000" pitchFamily="2" charset="2"/>
              </a:rPr>
              <a:t> statische Datenlieferungen machen keinen Sinn. </a:t>
            </a:r>
          </a:p>
          <a:p>
            <a:r>
              <a:rPr lang="de-CH" b="1">
                <a:sym typeface="Wingdings" panose="05000000000000000000" pitchFamily="2" charset="2"/>
              </a:rPr>
              <a:t>Mögliche Lösungen: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="1">
                <a:sym typeface="Wingdings" panose="05000000000000000000" pitchFamily="2" charset="2"/>
              </a:rPr>
              <a:t>Kurzfristig: </a:t>
            </a:r>
            <a:r>
              <a:rPr lang="de-CH">
                <a:sym typeface="Wingdings" panose="05000000000000000000" pitchFamily="2" charset="2"/>
              </a:rPr>
              <a:t>Integration in bestehendes kantonales GIS oder Zugang via andere Plattform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="1">
                <a:sym typeface="Wingdings" panose="05000000000000000000" pitchFamily="2" charset="2"/>
              </a:rPr>
              <a:t>Mittelfristig: </a:t>
            </a:r>
            <a:r>
              <a:rPr lang="de-CH">
                <a:sym typeface="Wingdings" panose="05000000000000000000" pitchFamily="2" charset="2"/>
              </a:rPr>
              <a:t>Integration in LEG Hub</a:t>
            </a:r>
          </a:p>
          <a:p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80EF0D-A456-4153-8F75-6A4F68835E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A866E-DE7A-4D12-ACB3-1921253B0EF8}" type="datetime1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381FA2-A025-7088-750A-FFFD29CE5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C94336-23C8-FA14-9DCB-BB1E3A30F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5" r="4701"/>
          <a:stretch/>
        </p:blipFill>
        <p:spPr>
          <a:xfrm>
            <a:off x="428625" y="1357950"/>
            <a:ext cx="2576946" cy="18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532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17018-EB08-ABFD-66CE-63FCC3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98688"/>
            <a:ext cx="8280400" cy="967194"/>
          </a:xfrm>
        </p:spPr>
        <p:txBody>
          <a:bodyPr/>
          <a:lstStyle/>
          <a:p>
            <a:r>
              <a:rPr lang="de-CH"/>
              <a:t>Warum ist der CKW-Stromtarif </a:t>
            </a:r>
            <a:br>
              <a:rPr lang="de-CH"/>
            </a:br>
            <a:r>
              <a:rPr lang="de-CH"/>
              <a:t>höher als die Rückliefervergütung?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DEA6BF-372E-AC93-0B55-2BB56EBA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BDD0C6-D5FF-AD42-AD72-A0E0BD2399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DA884-7207-4EAF-A8CB-C032365E626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B870DD-5730-7B89-0318-143D3D36C26B}"/>
              </a:ext>
            </a:extLst>
          </p:cNvPr>
          <p:cNvSpPr txBox="1"/>
          <p:nvPr/>
        </p:nvSpPr>
        <p:spPr>
          <a:xfrm>
            <a:off x="1266670" y="1746422"/>
            <a:ext cx="2597710" cy="109973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lIns="81000" tIns="81000" rIns="81000" bIns="8100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1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Stromtarif 2024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3000" b="1" i="0" u="none" strike="noStrike" kern="1200" cap="none" spc="8" normalizeH="0" baseline="0" noProof="0">
                <a:ln>
                  <a:noFill/>
                </a:ln>
                <a:solidFill>
                  <a:srgbClr val="6C9C3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30.99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0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Rp./kWh*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5B2DDB-9279-3438-45B0-FD6C07E5445B}"/>
              </a:ext>
            </a:extLst>
          </p:cNvPr>
          <p:cNvSpPr txBox="1"/>
          <p:nvPr/>
        </p:nvSpPr>
        <p:spPr>
          <a:xfrm>
            <a:off x="5279620" y="2246522"/>
            <a:ext cx="2657671" cy="12087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lIns="81000" tIns="81000" rIns="81000" bIns="8100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1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Mindestvergütung Solarstrom </a:t>
            </a:r>
            <a:r>
              <a:rPr kumimoji="0" lang="de-CH" sz="3000" b="1" i="0" u="none" strike="noStrike" kern="1200" cap="none" spc="8" normalizeH="0" baseline="0" noProof="0">
                <a:ln>
                  <a:noFill/>
                </a:ln>
                <a:solidFill>
                  <a:srgbClr val="6C9C3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6.60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0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Rp./kWh (ab Q2/2024, inkl. HKN)**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832BE36-F17E-E425-BC3A-F4C71F7D412F}"/>
              </a:ext>
            </a:extLst>
          </p:cNvPr>
          <p:cNvSpPr txBox="1"/>
          <p:nvPr/>
        </p:nvSpPr>
        <p:spPr>
          <a:xfrm>
            <a:off x="3884160" y="2694447"/>
            <a:ext cx="13954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vs.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6D267C2-1B7B-C4E5-7559-E3900242F59C}"/>
              </a:ext>
            </a:extLst>
          </p:cNvPr>
          <p:cNvSpPr txBox="1"/>
          <p:nvPr/>
        </p:nvSpPr>
        <p:spPr>
          <a:xfrm flipH="1">
            <a:off x="3567653" y="4554869"/>
            <a:ext cx="56392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nn-NO" sz="8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*</a:t>
            </a:r>
            <a:r>
              <a:rPr kumimoji="0" lang="de-CH" sz="8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Profil H4 (Vierpersonenhaushalt, Verbrauch 4'500 kWh) / Standardtarif / CKW Classic Strom 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nn-NO" sz="8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**Mindestvergütung für Anlage bis 30kW, falls BFE-Referenzmarktpreis &lt;4.6 Rp./kWh fällt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187CC0-BE57-3F77-0C1C-E78285852CB8}"/>
              </a:ext>
            </a:extLst>
          </p:cNvPr>
          <p:cNvSpPr txBox="1"/>
          <p:nvPr/>
        </p:nvSpPr>
        <p:spPr>
          <a:xfrm>
            <a:off x="1266669" y="2968023"/>
            <a:ext cx="2597710" cy="109973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lIns="81000" tIns="81000" rIns="81000" bIns="8100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1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Stromtarif 2025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3000" b="1" i="0" u="none" strike="noStrike" kern="1200" cap="none" spc="8" normalizeH="0" baseline="0" noProof="0">
                <a:ln>
                  <a:noFill/>
                </a:ln>
                <a:solidFill>
                  <a:srgbClr val="6C9C3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21.12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0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Rp./kWh* </a:t>
            </a:r>
          </a:p>
        </p:txBody>
      </p:sp>
    </p:spTree>
    <p:extLst>
      <p:ext uri="{BB962C8B-B14F-4D97-AF65-F5344CB8AC3E}">
        <p14:creationId xmlns:p14="http://schemas.microsoft.com/office/powerpoint/2010/main" val="291852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17018-EB08-ABFD-66CE-63FCC331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Stromtarif – mehr als «nur» Strom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DEA6BF-372E-AC93-0B55-2BB56EBA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BDD0C6-D5FF-AD42-AD72-A0E0BD2399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F02EC-248C-48AD-B767-869F92CF3FC5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E17EB1D-B421-C510-6773-E207D273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/>
              <a:t>Zusammensetzung CKW </a:t>
            </a:r>
            <a:r>
              <a:rPr lang="de-CH" err="1"/>
              <a:t>ClassicStrom</a:t>
            </a:r>
            <a:r>
              <a:rPr lang="de-CH"/>
              <a:t> 2024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5A9369E-BCBD-762F-4184-C3C552D1B760}"/>
              </a:ext>
            </a:extLst>
          </p:cNvPr>
          <p:cNvGraphicFramePr>
            <a:graphicFrameLocks/>
          </p:cNvGraphicFramePr>
          <p:nvPr/>
        </p:nvGraphicFramePr>
        <p:xfrm>
          <a:off x="2506652" y="1165225"/>
          <a:ext cx="4820453" cy="335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504CDBF4-A698-9F45-6D0B-00F9E45A52C5}"/>
              </a:ext>
            </a:extLst>
          </p:cNvPr>
          <p:cNvSpPr txBox="1"/>
          <p:nvPr/>
        </p:nvSpPr>
        <p:spPr>
          <a:xfrm>
            <a:off x="1385034" y="2224229"/>
            <a:ext cx="1698863" cy="1731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1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Netz &amp; Abgaben: 48%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748BA43-D13F-38D5-05A4-45A7CD1870C2}"/>
              </a:ext>
            </a:extLst>
          </p:cNvPr>
          <p:cNvSpPr txBox="1"/>
          <p:nvPr/>
        </p:nvSpPr>
        <p:spPr>
          <a:xfrm>
            <a:off x="2046213" y="3606248"/>
            <a:ext cx="969353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125" b="1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Energie: 52%</a:t>
            </a:r>
          </a:p>
        </p:txBody>
      </p:sp>
      <p:sp>
        <p:nvSpPr>
          <p:cNvPr id="20" name="Geschweifte Klammer links 19">
            <a:extLst>
              <a:ext uri="{FF2B5EF4-FFF2-40B4-BE49-F238E27FC236}">
                <a16:creationId xmlns:a16="http://schemas.microsoft.com/office/drawing/2014/main" id="{94B0EB2C-10A7-5769-2217-A15540157D33}"/>
              </a:ext>
            </a:extLst>
          </p:cNvPr>
          <p:cNvSpPr/>
          <p:nvPr/>
        </p:nvSpPr>
        <p:spPr>
          <a:xfrm>
            <a:off x="3188103" y="1634899"/>
            <a:ext cx="307256" cy="1316492"/>
          </a:xfrm>
          <a:prstGeom prst="leftBrac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21" name="Geschweifte Klammer links 20">
            <a:extLst>
              <a:ext uri="{FF2B5EF4-FFF2-40B4-BE49-F238E27FC236}">
                <a16:creationId xmlns:a16="http://schemas.microsoft.com/office/drawing/2014/main" id="{85E82611-D679-3A82-74E2-D75A917C193C}"/>
              </a:ext>
            </a:extLst>
          </p:cNvPr>
          <p:cNvSpPr/>
          <p:nvPr/>
        </p:nvSpPr>
        <p:spPr>
          <a:xfrm>
            <a:off x="3188103" y="2982006"/>
            <a:ext cx="307256" cy="1420586"/>
          </a:xfrm>
          <a:prstGeom prst="leftBrac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BB1CD55-07BC-1ACD-241F-CD6EBEBB2845}"/>
              </a:ext>
            </a:extLst>
          </p:cNvPr>
          <p:cNvSpPr/>
          <p:nvPr/>
        </p:nvSpPr>
        <p:spPr>
          <a:xfrm>
            <a:off x="4843243" y="3639013"/>
            <a:ext cx="1231325" cy="74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Office"/>
                <a:ea typeface="+mn-ea"/>
                <a:cs typeface="+mn-cs"/>
              </a:rPr>
              <a:t>2025</a:t>
            </a:r>
            <a:br>
              <a:rPr kumimoji="0" lang="de-CH" sz="9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Office"/>
                <a:ea typeface="+mn-ea"/>
                <a:cs typeface="+mn-cs"/>
              </a:rPr>
            </a:br>
            <a:endParaRPr kumimoji="0" lang="de-CH" sz="9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otham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Office"/>
                <a:ea typeface="+mn-ea"/>
                <a:cs typeface="+mn-cs"/>
              </a:rPr>
              <a:t>8.5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EA983A1-7747-1C22-AA33-677621E23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802" y="2145118"/>
            <a:ext cx="1962164" cy="13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4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2E51-DFF7-8268-443A-58942E6B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98688"/>
            <a:ext cx="8348074" cy="536307"/>
          </a:xfrm>
        </p:spPr>
        <p:txBody>
          <a:bodyPr/>
          <a:lstStyle/>
          <a:p>
            <a:r>
              <a:rPr lang="de-CH"/>
              <a:t>Unterschiede bei der Wertigkeit des Stroms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200108B-163F-6A9C-EE87-1F80E1CF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E8F252-1B6E-7127-88EB-94F5C8753F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7BD-2C68-4B15-B23A-05B63490A3CD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pic>
        <p:nvPicPr>
          <p:cNvPr id="1026" name="Picture 2" descr="EDIZIOdue UP-Steckdose 3 x T13-image">
            <a:extLst>
              <a:ext uri="{FF2B5EF4-FFF2-40B4-BE49-F238E27FC236}">
                <a16:creationId xmlns:a16="http://schemas.microsoft.com/office/drawing/2014/main" id="{5E0B32C8-C7E9-3B2F-4126-37CB9A95F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6" r="12593"/>
          <a:stretch/>
        </p:blipFill>
        <p:spPr bwMode="auto">
          <a:xfrm>
            <a:off x="344182" y="1198248"/>
            <a:ext cx="1828801" cy="18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EA55D3-27BC-2D65-A39D-8A7626A3C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93"/>
          <a:stretch/>
        </p:blipFill>
        <p:spPr>
          <a:xfrm>
            <a:off x="5113063" y="1303639"/>
            <a:ext cx="1647000" cy="163474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01A82A6-2241-A1C8-EE30-7E741ACDB455}"/>
              </a:ext>
            </a:extLst>
          </p:cNvPr>
          <p:cNvSpPr txBox="1"/>
          <p:nvPr/>
        </p:nvSpPr>
        <p:spPr>
          <a:xfrm>
            <a:off x="6760063" y="1303639"/>
            <a:ext cx="2022175" cy="1634741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3300" b="1" i="0" u="none" strike="noStrike" kern="1200" cap="none" spc="8" normalizeH="0" baseline="0" noProof="0">
                <a:ln>
                  <a:noFill/>
                </a:ln>
                <a:solidFill>
                  <a:srgbClr val="6C9C3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6.60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Rp./kWh (ab Q2/2024, inkl. HKN)*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F91F16D-0AA8-00EB-128A-1796B895701B}"/>
              </a:ext>
            </a:extLst>
          </p:cNvPr>
          <p:cNvSpPr txBox="1"/>
          <p:nvPr/>
        </p:nvSpPr>
        <p:spPr>
          <a:xfrm>
            <a:off x="2072811" y="1303639"/>
            <a:ext cx="2049693" cy="1634741"/>
          </a:xfrm>
          <a:prstGeom prst="rect">
            <a:avLst/>
          </a:prstGeom>
          <a:noFill/>
        </p:spPr>
        <p:txBody>
          <a:bodyPr wrap="square" lIns="13500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3300" b="1" i="0" u="none" strike="noStrike" kern="1200" cap="none" spc="8" normalizeH="0" baseline="0" noProof="0" dirty="0">
                <a:ln>
                  <a:noFill/>
                </a:ln>
                <a:solidFill>
                  <a:srgbClr val="6C9C3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16.2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Rp./kWh (2024)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3300" b="1" i="0" u="none" strike="noStrike" kern="1200" cap="none" spc="8" normalizeH="0" baseline="0" noProof="0" dirty="0">
                <a:ln>
                  <a:noFill/>
                </a:ln>
                <a:solidFill>
                  <a:srgbClr val="6C9C3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8.50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Rp./kWh (2025)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781210-65B6-8310-F666-24942AC952C5}"/>
              </a:ext>
            </a:extLst>
          </p:cNvPr>
          <p:cNvSpPr txBox="1"/>
          <p:nvPr/>
        </p:nvSpPr>
        <p:spPr>
          <a:xfrm>
            <a:off x="424022" y="2951256"/>
            <a:ext cx="3035800" cy="1330568"/>
          </a:xfrm>
          <a:prstGeom prst="rect">
            <a:avLst/>
          </a:prstGeom>
          <a:noFill/>
        </p:spPr>
        <p:txBody>
          <a:bodyPr wrap="square" lIns="0" tIns="162000" rIns="0" bIns="0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350" b="0" i="0" u="none" strike="noStrike" kern="1200" cap="none" spc="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Strom rund um die Uhr, 365 Tage, bei jedem Wetter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350" b="0" i="0" u="none" strike="noStrike" kern="1200" cap="none" spc="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Angebot folgt der Nachfrage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350" b="0" i="0" u="none" strike="noStrike" kern="1200" cap="none" spc="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Versorgungssicherheit bei CKW: 99.997%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62A4A58-2BC7-8903-57C8-BF494044FA4B}"/>
              </a:ext>
            </a:extLst>
          </p:cNvPr>
          <p:cNvSpPr txBox="1"/>
          <p:nvPr/>
        </p:nvSpPr>
        <p:spPr>
          <a:xfrm>
            <a:off x="5113063" y="2944223"/>
            <a:ext cx="3149489" cy="1538317"/>
          </a:xfrm>
          <a:prstGeom prst="rect">
            <a:avLst/>
          </a:prstGeom>
          <a:noFill/>
        </p:spPr>
        <p:txBody>
          <a:bodyPr wrap="square" lIns="0" tIns="162000" rIns="0" bIns="0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350" b="0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Strom während rund 1000 Volllaststunden pro Jahr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350" b="0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Angebot folgt dem Wetter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350" b="0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Kannibalisierung wird sich verschärfen, je mehr Solar im System ist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E3F9C9C-2DD6-4AE3-D5B5-39B702C091DA}"/>
              </a:ext>
            </a:extLst>
          </p:cNvPr>
          <p:cNvSpPr txBox="1"/>
          <p:nvPr/>
        </p:nvSpPr>
        <p:spPr>
          <a:xfrm>
            <a:off x="3122023" y="1303639"/>
            <a:ext cx="2011568" cy="16347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vs.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EDC2D8-2F28-9915-C909-7822F79E82D7}"/>
              </a:ext>
            </a:extLst>
          </p:cNvPr>
          <p:cNvSpPr txBox="1"/>
          <p:nvPr/>
        </p:nvSpPr>
        <p:spPr>
          <a:xfrm flipH="1">
            <a:off x="3734440" y="4592344"/>
            <a:ext cx="50699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nn-NO" sz="8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**Mindestvergütung für Anlage bis 30kW, falls BFE-Referenzmarktpreis &lt;4.6 Rp./kWh fällt</a:t>
            </a:r>
          </a:p>
        </p:txBody>
      </p:sp>
    </p:spTree>
    <p:extLst>
      <p:ext uri="{BB962C8B-B14F-4D97-AF65-F5344CB8AC3E}">
        <p14:creationId xmlns:p14="http://schemas.microsoft.com/office/powerpoint/2010/main" val="76273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A1105-CC42-70D1-EF6F-B5C6432F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Wieso bezahlt CKW nicht einfach mehr?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EE6B9E-5CD7-FFBF-EC68-03DB7F20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8A0DE0-F062-74E6-7134-F03303439E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0F16E-55BA-4082-BE24-850B6894F9D5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4C67ACA-A945-59F0-EACA-9907C44D9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sz="2100" dirty="0"/>
              <a:t>Spotmarktpreis CH (EUR/MWh) am Sonntag, 20.10.2024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C2BDD-EA4C-D70D-D252-FBE5F1F5E38C}"/>
              </a:ext>
            </a:extLst>
          </p:cNvPr>
          <p:cNvSpPr txBox="1">
            <a:spLocks/>
          </p:cNvSpPr>
          <p:nvPr/>
        </p:nvSpPr>
        <p:spPr>
          <a:xfrm>
            <a:off x="6372049" y="1518047"/>
            <a:ext cx="2335500" cy="28841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9000"/>
              <a:buFont typeface="Arial" pitchFamily="34" charset="0"/>
              <a:buNone/>
              <a:defRPr sz="2933" b="0" i="0" kern="1200" baseline="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1pPr>
            <a:lvl2pPr marL="241294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2pPr>
            <a:lvl3pPr marL="481288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3pPr>
            <a:lvl4pPr marL="7212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4pPr>
            <a:lvl5pPr marL="1193770" indent="-237061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CKW setzt den Solarstrom wieder am Markt ab</a:t>
            </a:r>
          </a:p>
          <a:p>
            <a:pPr marL="257175" marR="0" lvl="0" indent="-2571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t>Falls CKW eine Vergütung über dem Marktpreis bezahlen würde, müssten die Mehrkosten von der Allgemeinheit über höhere Tarife finanziert werden 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487F6A7-3DE4-8CBF-9DF1-ED7DBF6499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152653"/>
              </p:ext>
            </p:extLst>
          </p:nvPr>
        </p:nvGraphicFramePr>
        <p:xfrm>
          <a:off x="380457" y="1862529"/>
          <a:ext cx="4895850" cy="224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AE6BE59D-00A9-595A-B225-67EF1624E497}"/>
              </a:ext>
            </a:extLst>
          </p:cNvPr>
          <p:cNvSpPr txBox="1"/>
          <p:nvPr/>
        </p:nvSpPr>
        <p:spPr>
          <a:xfrm>
            <a:off x="653132" y="4050039"/>
            <a:ext cx="165876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</a:pPr>
            <a:r>
              <a:rPr lang="de-CH" sz="900" b="1" spc="10" dirty="0">
                <a:cs typeface="Arial" pitchFamily="34" charset="0"/>
              </a:rPr>
              <a:t>00:00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CA84C1-9144-BE4D-8D2B-E875A7BBBBD0}"/>
              </a:ext>
            </a:extLst>
          </p:cNvPr>
          <p:cNvSpPr txBox="1"/>
          <p:nvPr/>
        </p:nvSpPr>
        <p:spPr>
          <a:xfrm>
            <a:off x="2901269" y="4050039"/>
            <a:ext cx="165876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</a:pPr>
            <a:r>
              <a:rPr lang="de-CH" sz="900" b="1" spc="10" dirty="0">
                <a:cs typeface="Arial" pitchFamily="34" charset="0"/>
              </a:rPr>
              <a:t>12:00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1FF70E-F6F2-36DA-3135-8039C169461B}"/>
              </a:ext>
            </a:extLst>
          </p:cNvPr>
          <p:cNvSpPr txBox="1"/>
          <p:nvPr/>
        </p:nvSpPr>
        <p:spPr>
          <a:xfrm>
            <a:off x="4899508" y="4022875"/>
            <a:ext cx="165876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</a:pPr>
            <a:r>
              <a:rPr lang="de-CH" sz="900" b="1" spc="10" dirty="0">
                <a:cs typeface="Arial" pitchFamily="34" charset="0"/>
              </a:rPr>
              <a:t>23:00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F82607F-0091-F7C8-42FC-27791CD051E7}"/>
              </a:ext>
            </a:extLst>
          </p:cNvPr>
          <p:cNvCxnSpPr/>
          <p:nvPr/>
        </p:nvCxnSpPr>
        <p:spPr>
          <a:xfrm>
            <a:off x="766732" y="3737113"/>
            <a:ext cx="43560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62F98D1-B1B9-0A4D-C75B-D09B4F8CBBBD}"/>
              </a:ext>
            </a:extLst>
          </p:cNvPr>
          <p:cNvSpPr txBox="1"/>
          <p:nvPr/>
        </p:nvSpPr>
        <p:spPr>
          <a:xfrm>
            <a:off x="515876" y="1692131"/>
            <a:ext cx="165876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accent1"/>
              </a:buClr>
            </a:pPr>
            <a:r>
              <a:rPr lang="de-CH" sz="900" b="1" spc="10" dirty="0">
                <a:cs typeface="Arial" pitchFamily="34" charset="0"/>
              </a:rPr>
              <a:t>EUR/MWh</a:t>
            </a:r>
          </a:p>
        </p:txBody>
      </p:sp>
    </p:spTree>
    <p:extLst>
      <p:ext uri="{BB962C8B-B14F-4D97-AF65-F5344CB8AC3E}">
        <p14:creationId xmlns:p14="http://schemas.microsoft.com/office/powerpoint/2010/main" val="141853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A048710-84F9-5D16-BF3F-70B158573F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048710-84F9-5D16-BF3F-70B158573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3937B1D-1584-4E65-E2A6-488734CC5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0684" y="1648655"/>
            <a:ext cx="2246863" cy="2531966"/>
          </a:xfrm>
        </p:spPr>
        <p:txBody>
          <a:bodyPr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>
                <a:latin typeface="Gotham Office"/>
                <a:cs typeface="Arial"/>
              </a:rPr>
              <a:t>Neues Stromgesetz schafft die Möglichkeit, dass Verteilnetzbetreiber Produktionsspitzen abregeln können.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>
                <a:latin typeface="Gotham Office"/>
                <a:cs typeface="Arial"/>
              </a:rPr>
              <a:t>Durch eine Limitierung der Einspeiseleistung kann der Netzausbau deutlich reduziert werden – ohne relevante Mengen Energie zu verlieren.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>
                <a:latin typeface="Gotham Office"/>
                <a:cs typeface="Arial"/>
              </a:rPr>
              <a:t>Strom kann lokal weiterhin verbraucht werden.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AD09DF-11D7-ABC3-CBF4-9CA464B147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1606F-9051-426C-B83D-79A5F449F80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09F4C8-8BBF-FB6A-54F8-2BF8882165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629"/>
          <a:stretch/>
        </p:blipFill>
        <p:spPr>
          <a:xfrm>
            <a:off x="567272" y="1656753"/>
            <a:ext cx="5935748" cy="258928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1288855-1EDA-496C-2567-B93B454986B9}"/>
              </a:ext>
            </a:extLst>
          </p:cNvPr>
          <p:cNvSpPr txBox="1"/>
          <p:nvPr/>
        </p:nvSpPr>
        <p:spPr>
          <a:xfrm>
            <a:off x="824657" y="3209544"/>
            <a:ext cx="53842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97%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E8F29DB-8239-2A75-25C8-EB011483C453}"/>
              </a:ext>
            </a:extLst>
          </p:cNvPr>
          <p:cNvSpPr txBox="1"/>
          <p:nvPr/>
        </p:nvSpPr>
        <p:spPr>
          <a:xfrm>
            <a:off x="824657" y="1967302"/>
            <a:ext cx="54560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2800" b="1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3%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750060-BDA6-3F43-61D8-4E61420D7E66}"/>
              </a:ext>
            </a:extLst>
          </p:cNvPr>
          <p:cNvSpPr txBox="1"/>
          <p:nvPr/>
        </p:nvSpPr>
        <p:spPr>
          <a:xfrm>
            <a:off x="6115783" y="4609227"/>
            <a:ext cx="2596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Quelle: Verein Smart </a:t>
            </a:r>
            <a:r>
              <a:rPr kumimoji="0" lang="de-CH" sz="800" b="0" i="0" u="none" strike="noStrike" kern="1200" cap="none" spc="1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Grid</a:t>
            </a:r>
            <a:r>
              <a:rPr kumimoji="0" lang="de-CH" sz="80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 Schweiz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3B5A5A4-B486-0B62-C0F8-6F87F020B307}"/>
              </a:ext>
            </a:extLst>
          </p:cNvPr>
          <p:cNvSpPr txBox="1">
            <a:spLocks/>
          </p:cNvSpPr>
          <p:nvPr/>
        </p:nvSpPr>
        <p:spPr>
          <a:xfrm>
            <a:off x="6367548" y="1282701"/>
            <a:ext cx="2340000" cy="322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9000"/>
              <a:buFont typeface="Arial" pitchFamily="34" charset="0"/>
              <a:buNone/>
              <a:defRPr sz="2933" b="0" i="0" kern="1200" baseline="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1pPr>
            <a:lvl2pPr marL="241294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2pPr>
            <a:lvl3pPr marL="481288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3pPr>
            <a:lvl4pPr marL="7212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4pPr>
            <a:lvl5pPr marL="1193770" indent="-237061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Pct val="109000"/>
              <a:buFont typeface="Arial" pitchFamily="34" charset="0"/>
              <a:buChar char="•"/>
              <a:tabLst/>
              <a:defRPr/>
            </a:pPr>
            <a:endParaRPr kumimoji="0" lang="de-CH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6E64B94-6307-845D-8886-3C48EA44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59" y="200311"/>
            <a:ext cx="8280000" cy="536307"/>
          </a:xfrm>
        </p:spPr>
        <p:txBody>
          <a:bodyPr/>
          <a:lstStyle/>
          <a:p>
            <a:r>
              <a:rPr lang="de-CH"/>
              <a:t>Ausblick: Überschuss im Sommer nimmt zu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19909314-D0EA-6549-D7C8-74D257F82E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799" y="805561"/>
            <a:ext cx="8275749" cy="359664"/>
          </a:xfrm>
        </p:spPr>
        <p:txBody>
          <a:bodyPr/>
          <a:lstStyle/>
          <a:p>
            <a:r>
              <a:rPr lang="de-CH"/>
              <a:t>Stromgesetz erlaubt Abregelung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2DA922D-6563-BCEC-0617-57F2BDF1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9AC872-172C-A0DC-169A-0EAA0C95B664}"/>
              </a:ext>
            </a:extLst>
          </p:cNvPr>
          <p:cNvSpPr txBox="1"/>
          <p:nvPr/>
        </p:nvSpPr>
        <p:spPr>
          <a:xfrm rot="16200000">
            <a:off x="-647743" y="2852300"/>
            <a:ext cx="2268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10" normalizeH="0" baseline="0" noProof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Gotham Office"/>
                <a:ea typeface="+mn-ea"/>
                <a:cs typeface="Arial" pitchFamily="34" charset="0"/>
              </a:rPr>
              <a:t>Leistungsbegrenzung (in%)</a:t>
            </a:r>
          </a:p>
        </p:txBody>
      </p:sp>
    </p:spTree>
    <p:extLst>
      <p:ext uri="{BB962C8B-B14F-4D97-AF65-F5344CB8AC3E}">
        <p14:creationId xmlns:p14="http://schemas.microsoft.com/office/powerpoint/2010/main" val="127640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A048710-84F9-5D16-BF3F-70B158573F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048710-84F9-5D16-BF3F-70B158573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el 1">
            <a:extLst>
              <a:ext uri="{FF2B5EF4-FFF2-40B4-BE49-F238E27FC236}">
                <a16:creationId xmlns:a16="http://schemas.microsoft.com/office/drawing/2014/main" id="{86E64B94-6307-845D-8886-3C48EA44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heisst das für die Zukunft?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2DA922D-6563-BCEC-0617-57F2BDF1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0655-AEF3-48AA-AB50-1ECC8BD668CB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4AB55D5-09FE-20BB-2BA5-0F53F126F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547" y="1349596"/>
            <a:ext cx="2524735" cy="3162164"/>
          </a:xfrm>
        </p:spPr>
        <p:txBody>
          <a:bodyPr anchor="ctr"/>
          <a:lstStyle/>
          <a:p>
            <a:pPr marL="228600" indent="-228600">
              <a:buAutoNum type="arabicPeriod"/>
            </a:pPr>
            <a:r>
              <a:rPr lang="de-CH" b="1" dirty="0"/>
              <a:t>Eigenverbrauch bleibt stabile Finanzierungsquelle</a:t>
            </a:r>
          </a:p>
          <a:p>
            <a:pPr marL="228600" indent="-228600">
              <a:buAutoNum type="arabicPeriod"/>
            </a:pPr>
            <a:r>
              <a:rPr lang="de-CH" b="1" dirty="0"/>
              <a:t>Winterstrom deutlicher wertvoller als Sommerstrom</a:t>
            </a:r>
          </a:p>
          <a:p>
            <a:pPr marL="228600" indent="-228600">
              <a:buAutoNum type="arabicPeriod"/>
            </a:pPr>
            <a:r>
              <a:rPr lang="de-CH" b="1" dirty="0"/>
              <a:t>Nicht jede Kilowattstunde kann eingespeist werden</a:t>
            </a:r>
          </a:p>
          <a:p>
            <a:pPr marL="228600" indent="-228600">
              <a:buAutoNum type="arabicPeriod"/>
            </a:pPr>
            <a:r>
              <a:rPr lang="de-CH" b="1" dirty="0"/>
              <a:t>Flexibilität bekommt einen Wert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17FAAE6-0AAB-91EF-533F-80A4B6F017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AD09DF-11D7-ABC3-CBF4-9CA464B147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1606F-9051-426C-B83D-79A5F449F806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Office" panose="02000000000000000000" pitchFamily="2" charset="0"/>
                <a:ea typeface="+mn-ea"/>
                <a:cs typeface="+mn-cs"/>
              </a:rPr>
              <a:t>24.10.2024</a:t>
            </a:fld>
            <a:endParaRPr kumimoji="0" lang="de-CH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9C4FE7D-90E1-3001-CF5F-26BFD94312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/>
              <a:t>4 Thesen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09F4C8-8BBF-FB6A-54F8-2BF8882165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629"/>
          <a:stretch/>
        </p:blipFill>
        <p:spPr>
          <a:xfrm>
            <a:off x="431800" y="1801377"/>
            <a:ext cx="5935748" cy="258928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3B5A5A4-B486-0B62-C0F8-6F87F020B307}"/>
              </a:ext>
            </a:extLst>
          </p:cNvPr>
          <p:cNvSpPr txBox="1">
            <a:spLocks/>
          </p:cNvSpPr>
          <p:nvPr/>
        </p:nvSpPr>
        <p:spPr>
          <a:xfrm>
            <a:off x="6367548" y="1282701"/>
            <a:ext cx="2340000" cy="322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9000"/>
              <a:buFont typeface="Arial" pitchFamily="34" charset="0"/>
              <a:buNone/>
              <a:defRPr sz="2933" b="0" i="0" kern="1200" baseline="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1pPr>
            <a:lvl2pPr marL="241294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2pPr>
            <a:lvl3pPr marL="481288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3pPr>
            <a:lvl4pPr marL="7212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4pPr>
            <a:lvl5pPr marL="1193770" indent="-237061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tham Office" panose="02000000000000000000" pitchFamily="2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marR="0" lvl="0" indent="-17144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CF02"/>
              </a:buClr>
              <a:buSzPct val="109000"/>
              <a:buFont typeface="Arial" pitchFamily="34" charset="0"/>
              <a:buChar char="•"/>
              <a:tabLst/>
              <a:defRPr/>
            </a:pPr>
            <a:endParaRPr kumimoji="0" lang="de-CH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Office" panose="02000000000000000000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83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PRESENT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KW PowerPoint Gotham.potx" id="{A3F1F72F-36C3-44ED-AB0D-D99ACE25439B}" vid="{5C3A9D11-9FA0-43B1-8299-FFA586F915CF}"/>
    </a:ext>
  </a:extLst>
</a:theme>
</file>

<file path=ppt/theme/theme10.xml><?xml version="1.0" encoding="utf-8"?>
<a:theme xmlns:a="http://schemas.openxmlformats.org/drawingml/2006/main" name="5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KW PowerPoint Gotham.potx" id="{A3F1F72F-36C3-44ED-AB0D-D99ACE25439B}" vid="{5C3A9D11-9FA0-43B1-8299-FFA586F915CF}"/>
    </a:ext>
  </a:extLst>
</a:theme>
</file>

<file path=ppt/theme/theme11.xml><?xml version="1.0" encoding="utf-8"?>
<a:theme xmlns:a="http://schemas.openxmlformats.org/drawingml/2006/main" name="8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519_CKW_Powerpoint_Vorlage" id="{8EF727AE-66A7-3641-90CA-8B68C83ADB3A}" vid="{E4F59D46-BBA2-DA4F-B1CE-F20AEAC73CD7}"/>
    </a:ext>
  </a:extLst>
</a:theme>
</file>

<file path=ppt/theme/theme12.xml><?xml version="1.0" encoding="utf-8"?>
<a:theme xmlns:a="http://schemas.openxmlformats.org/drawingml/2006/main" name="9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519_CKW_Powerpoint_Vorlage" id="{8EF727AE-66A7-3641-90CA-8B68C83ADB3A}" vid="{E4F59D46-BBA2-DA4F-B1CE-F20AEAC73CD7}"/>
    </a:ext>
  </a:extLst>
</a:theme>
</file>

<file path=ppt/theme/theme13.xml><?xml version="1.0" encoding="utf-8"?>
<a:theme xmlns:a="http://schemas.openxmlformats.org/drawingml/2006/main" name="11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519_CKW_Powerpoint_Vorlage" id="{8EF727AE-66A7-3641-90CA-8B68C83ADB3A}" vid="{E4F59D46-BBA2-DA4F-B1CE-F20AEAC73CD7}"/>
    </a:ext>
  </a:extLst>
</a:theme>
</file>

<file path=ppt/theme/theme14.xml><?xml version="1.0" encoding="utf-8"?>
<a:theme xmlns:a="http://schemas.openxmlformats.org/drawingml/2006/main" name="Larissa-Design">
  <a:themeElements>
    <a:clrScheme name="Farbwelt CKW">
      <a:dk1>
        <a:sysClr val="windowText" lastClr="000000"/>
      </a:dk1>
      <a:lt1>
        <a:sysClr val="window" lastClr="FFFFFF"/>
      </a:lt1>
      <a:dk2>
        <a:srgbClr val="7AB51D"/>
      </a:dk2>
      <a:lt2>
        <a:srgbClr val="EDECE5"/>
      </a:lt2>
      <a:accent1>
        <a:srgbClr val="7AB51D"/>
      </a:accent1>
      <a:accent2>
        <a:srgbClr val="0093D2"/>
      </a:accent2>
      <a:accent3>
        <a:srgbClr val="6E1B51"/>
      </a:accent3>
      <a:accent4>
        <a:srgbClr val="E36200"/>
      </a:accent4>
      <a:accent5>
        <a:srgbClr val="FFDD00"/>
      </a:accent5>
      <a:accent6>
        <a:srgbClr val="EDECE5"/>
      </a:accent6>
      <a:hlink>
        <a:srgbClr val="0064A3"/>
      </a:hlink>
      <a:folHlink>
        <a:srgbClr val="C4C6C8"/>
      </a:folHlink>
    </a:clrScheme>
    <a:fontScheme name="CKW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519_CKW_Powerpoint_Vorlage" id="{8EF727AE-66A7-3641-90CA-8B68C83ADB3A}" vid="{E4F59D46-BBA2-DA4F-B1CE-F20AEAC73CD7}"/>
    </a:ext>
  </a:extLst>
</a:theme>
</file>

<file path=ppt/theme/theme3.xml><?xml version="1.0" encoding="utf-8"?>
<a:theme xmlns:a="http://schemas.openxmlformats.org/drawingml/2006/main" name="6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519_CKW_Powerpoint_Vorlage" id="{8EF727AE-66A7-3641-90CA-8B68C83ADB3A}" vid="{E4F59D46-BBA2-DA4F-B1CE-F20AEAC73CD7}"/>
    </a:ext>
  </a:extLst>
</a:theme>
</file>

<file path=ppt/theme/theme4.xml><?xml version="1.0" encoding="utf-8"?>
<a:theme xmlns:a="http://schemas.openxmlformats.org/drawingml/2006/main" name="2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304_CKW_Powerpoint_Vorlage" id="{D5E09DA4-CAA4-734D-9790-9FA0212842E0}" vid="{7697591F-BB5C-D541-8881-141D26F3ACB4}"/>
    </a:ext>
  </a:extLst>
</a:theme>
</file>

<file path=ppt/theme/theme5.xml><?xml version="1.0" encoding="utf-8"?>
<a:theme xmlns:a="http://schemas.openxmlformats.org/drawingml/2006/main" name="3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519_CKW_Powerpoint_Vorlage" id="{8EF727AE-66A7-3641-90CA-8B68C83ADB3A}" vid="{E4F59D46-BBA2-DA4F-B1CE-F20AEAC73CD7}"/>
    </a:ext>
  </a:extLst>
</a:theme>
</file>

<file path=ppt/theme/theme6.xml><?xml version="1.0" encoding="utf-8"?>
<a:theme xmlns:a="http://schemas.openxmlformats.org/drawingml/2006/main" name="10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KW PowerPoint Gotham.potx" id="{A3F1F72F-36C3-44ED-AB0D-D99ACE25439B}" vid="{5C3A9D11-9FA0-43B1-8299-FFA586F915CF}"/>
    </a:ext>
  </a:extLst>
</a:theme>
</file>

<file path=ppt/theme/theme7.xml><?xml version="1.0" encoding="utf-8"?>
<a:theme xmlns:a="http://schemas.openxmlformats.org/drawingml/2006/main" name="4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519_CKW_Powerpoint_Vorlage" id="{8EF727AE-66A7-3641-90CA-8B68C83ADB3A}" vid="{E4F59D46-BBA2-DA4F-B1CE-F20AEAC73CD7}"/>
    </a:ext>
  </a:extLst>
</a:theme>
</file>

<file path=ppt/theme/theme8.xml><?xml version="1.0" encoding="utf-8"?>
<a:theme xmlns:a="http://schemas.openxmlformats.org/drawingml/2006/main" name="7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519_CKW_Powerpoint_Vorlage" id="{8EF727AE-66A7-3641-90CA-8B68C83ADB3A}" vid="{E4F59D46-BBA2-DA4F-B1CE-F20AEAC73CD7}"/>
    </a:ext>
  </a:extLst>
</a:theme>
</file>

<file path=ppt/theme/theme9.xml><?xml version="1.0" encoding="utf-8"?>
<a:theme xmlns:a="http://schemas.openxmlformats.org/drawingml/2006/main" name="20_PowerPoint (Template neu 16_9)">
  <a:themeElements>
    <a:clrScheme name="Benutzerdefiniert 1">
      <a:dk1>
        <a:srgbClr val="000000"/>
      </a:dk1>
      <a:lt1>
        <a:srgbClr val="FFFFFF"/>
      </a:lt1>
      <a:dk2>
        <a:srgbClr val="6C9C30"/>
      </a:dk2>
      <a:lt2>
        <a:srgbClr val="DBDFDB"/>
      </a:lt2>
      <a:accent1>
        <a:srgbClr val="BCCF02"/>
      </a:accent1>
      <a:accent2>
        <a:srgbClr val="6C9C30"/>
      </a:accent2>
      <a:accent3>
        <a:srgbClr val="A7B805"/>
      </a:accent3>
      <a:accent4>
        <a:srgbClr val="FDC300"/>
      </a:accent4>
      <a:accent5>
        <a:srgbClr val="0099DB"/>
      </a:accent5>
      <a:accent6>
        <a:srgbClr val="901A7D"/>
      </a:accent6>
      <a:hlink>
        <a:srgbClr val="6C9C30"/>
      </a:hlink>
      <a:folHlink>
        <a:srgbClr val="9DA1A4"/>
      </a:folHlink>
    </a:clrScheme>
    <a:fontScheme name="CKW">
      <a:majorFont>
        <a:latin typeface="Gotham Office"/>
        <a:ea typeface=""/>
        <a:cs typeface=""/>
      </a:majorFont>
      <a:minorFont>
        <a:latin typeface="Gotham Offic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1500" spc="10" dirty="0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0304_CKW_Powerpoint_Vorlage" id="{D5E09DA4-CAA4-734D-9790-9FA0212842E0}" vid="{7697591F-BB5C-D541-8881-141D26F3AC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5B57B9E904543884D9D828F37F931" ma:contentTypeVersion="15" ma:contentTypeDescription="Create a new document." ma:contentTypeScope="" ma:versionID="fb8b06f4d43d2ada890d27e877ff223d">
  <xsd:schema xmlns:xsd="http://www.w3.org/2001/XMLSchema" xmlns:xs="http://www.w3.org/2001/XMLSchema" xmlns:p="http://schemas.microsoft.com/office/2006/metadata/properties" xmlns:ns2="cb63cd4a-f6cc-4900-8821-7024695eb4bc" xmlns:ns3="277c7bb6-6536-415b-b716-d64c5ba6eb30" targetNamespace="http://schemas.microsoft.com/office/2006/metadata/properties" ma:root="true" ma:fieldsID="0a3c8a04c2562cd6a85a114d4dc1eea1" ns2:_="" ns3:_="">
    <xsd:import namespace="cb63cd4a-f6cc-4900-8821-7024695eb4bc"/>
    <xsd:import namespace="277c7bb6-6536-415b-b716-d64c5ba6eb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3cd4a-f6cc-4900-8821-7024695eb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36aa56f-c91a-4181-a3f6-9c8ab2f0ee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c7bb6-6536-415b-b716-d64c5ba6eb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9a28b6-eda9-4c0e-8609-b18b73e974ee}" ma:internalName="TaxCatchAll" ma:showField="CatchAllData" ma:web="277c7bb6-6536-415b-b716-d64c5ba6eb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7c7bb6-6536-415b-b716-d64c5ba6eb30" xsi:nil="true"/>
    <lcf76f155ced4ddcb4097134ff3c332f xmlns="cb63cd4a-f6cc-4900-8821-7024695eb4b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788EA4-D0FC-4A62-AC9E-48C8B4DE4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3cd4a-f6cc-4900-8821-7024695eb4bc"/>
    <ds:schemaRef ds:uri="277c7bb6-6536-415b-b716-d64c5ba6eb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00EE2D-0A59-4807-92CC-7338A2FD70E3}">
  <ds:schemaRefs>
    <ds:schemaRef ds:uri="277c7bb6-6536-415b-b716-d64c5ba6eb30"/>
    <ds:schemaRef ds:uri="cb63cd4a-f6cc-4900-8821-7024695eb4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22414D-9E45-4869-92BF-25EB5C6A6A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CKW PowerPoint Gotham</Template>
  <TotalTime>0</TotalTime>
  <Words>1821</Words>
  <Application>Microsoft Office PowerPoint</Application>
  <PresentationFormat>Bildschirmpräsentation (16:9)</PresentationFormat>
  <Paragraphs>366</Paragraphs>
  <Slides>37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60" baseType="lpstr">
      <vt:lpstr>Aptos</vt:lpstr>
      <vt:lpstr>Arial</vt:lpstr>
      <vt:lpstr>Calibri</vt:lpstr>
      <vt:lpstr>Gotham Book</vt:lpstr>
      <vt:lpstr>Gotham Light</vt:lpstr>
      <vt:lpstr>Gotham Office</vt:lpstr>
      <vt:lpstr>Segoe UI</vt:lpstr>
      <vt:lpstr>Verdana</vt:lpstr>
      <vt:lpstr>Wingdings</vt:lpstr>
      <vt:lpstr>PowerPoint (Template neu 16_9)</vt:lpstr>
      <vt:lpstr>1_PowerPoint (Template neu 16_9)</vt:lpstr>
      <vt:lpstr>6_PowerPoint (Template neu 16_9)</vt:lpstr>
      <vt:lpstr>2_PowerPoint (Template neu 16_9)</vt:lpstr>
      <vt:lpstr>3_PowerPoint (Template neu 16_9)</vt:lpstr>
      <vt:lpstr>10_PowerPoint (Template neu 16_9)</vt:lpstr>
      <vt:lpstr>4_PowerPoint (Template neu 16_9)</vt:lpstr>
      <vt:lpstr>7_PowerPoint (Template neu 16_9)</vt:lpstr>
      <vt:lpstr>20_PowerPoint (Template neu 16_9)</vt:lpstr>
      <vt:lpstr>5_PowerPoint (Template neu 16_9)</vt:lpstr>
      <vt:lpstr>8_PowerPoint (Template neu 16_9)</vt:lpstr>
      <vt:lpstr>9_PowerPoint (Template neu 16_9)</vt:lpstr>
      <vt:lpstr>11_PowerPoint (Template neu 16_9)</vt:lpstr>
      <vt:lpstr>think-cell Folie</vt:lpstr>
      <vt:lpstr>Solaranlagen auf dem eigenen Dach </vt:lpstr>
      <vt:lpstr>Im Kanton Luzern ist viel passiert</vt:lpstr>
      <vt:lpstr>Wir sind gut unterwegs</vt:lpstr>
      <vt:lpstr>Warum ist der CKW-Stromtarif  höher als die Rückliefervergütung?</vt:lpstr>
      <vt:lpstr>Stromtarif – mehr als «nur» Strom</vt:lpstr>
      <vt:lpstr>Unterschiede bei der Wertigkeit des Stroms</vt:lpstr>
      <vt:lpstr>Wieso bezahlt CKW nicht einfach mehr?</vt:lpstr>
      <vt:lpstr>Ausblick: Überschuss im Sommer nimmt zu</vt:lpstr>
      <vt:lpstr>Was heisst das für die Zukunft?</vt:lpstr>
      <vt:lpstr>Stromgesetz bringt viele Neuerungen</vt:lpstr>
      <vt:lpstr>Stromgesetz: Timeline zur Umsetzung</vt:lpstr>
      <vt:lpstr>Stromgesetz: Timeline zur Umsetzung</vt:lpstr>
      <vt:lpstr>Lokale Elektrizitätsgemeinschaft</vt:lpstr>
      <vt:lpstr>Was heisst das konkret?</vt:lpstr>
      <vt:lpstr>Virtueller ZEV</vt:lpstr>
      <vt:lpstr>Was heisst das konkret?</vt:lpstr>
      <vt:lpstr>PowerPoint-Präsentation</vt:lpstr>
      <vt:lpstr>PowerPoint-Präsentation</vt:lpstr>
      <vt:lpstr>Backup</vt:lpstr>
      <vt:lpstr>Good News</vt:lpstr>
      <vt:lpstr>Tarife: Was ändert 2025?</vt:lpstr>
      <vt:lpstr>Entwicklung Strommarktpreise</vt:lpstr>
      <vt:lpstr>Was bedeutet dies für die CKW-Tarife?</vt:lpstr>
      <vt:lpstr>Ausblick</vt:lpstr>
      <vt:lpstr>Entwicklung der Anschlussgesuche  für neue PV-Anlagen bei CKW</vt:lpstr>
      <vt:lpstr>Kosten für Verstärkungen nehmen zu</vt:lpstr>
      <vt:lpstr>Bau einer Trafostation</vt:lpstr>
      <vt:lpstr>Umgesetzte Massnahmen</vt:lpstr>
      <vt:lpstr>Was ist unser Anspruch?</vt:lpstr>
      <vt:lpstr>Was haben wir aktuell?</vt:lpstr>
      <vt:lpstr>Was fehlt oder muss angepasst werden?</vt:lpstr>
      <vt:lpstr>Grösste Herausforderungen</vt:lpstr>
      <vt:lpstr>Lösungsansatz:  CKW beteiligt sich beim Projekt LEG Hub</vt:lpstr>
      <vt:lpstr>Einblick ins Konzept</vt:lpstr>
      <vt:lpstr>Einblick ins Konzept</vt:lpstr>
      <vt:lpstr>Einblick ins Konzept</vt:lpstr>
      <vt:lpstr>Mit wem kann ich eine LEG oder einen vZEV bilden?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Schärer Simon CKW</dc:creator>
  <cp:lastModifiedBy>Schärer Simon CKW</cp:lastModifiedBy>
  <cp:revision>3</cp:revision>
  <dcterms:created xsi:type="dcterms:W3CDTF">2024-09-09T08:49:24Z</dcterms:created>
  <dcterms:modified xsi:type="dcterms:W3CDTF">2024-10-24T16:37:30Z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dlc_DocIdItemGuid">
    <vt:lpwstr>1d27a0fb-cdbf-44fc-ac80-e2fd53079cb3</vt:lpwstr>
  </property>
  <property fmtid="{D5CDD505-2E9C-101B-9397-08002B2CF9AE}" pid="4" name="ContentTypeId">
    <vt:lpwstr>0x010100B6B5B57B9E904543884D9D828F37F931</vt:lpwstr>
  </property>
  <property fmtid="{D5CDD505-2E9C-101B-9397-08002B2CF9AE}" pid="5" name="MediaServiceImageTags">
    <vt:lpwstr/>
  </property>
</Properties>
</file>